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37" r:id="rId5"/>
    <p:sldId id="398" r:id="rId6"/>
    <p:sldId id="396" r:id="rId7"/>
    <p:sldId id="610" r:id="rId8"/>
    <p:sldId id="402" r:id="rId9"/>
    <p:sldId id="425" r:id="rId10"/>
    <p:sldId id="369" r:id="rId11"/>
    <p:sldId id="373" r:id="rId12"/>
    <p:sldId id="372" r:id="rId13"/>
    <p:sldId id="612" r:id="rId14"/>
    <p:sldId id="666" r:id="rId15"/>
    <p:sldId id="611" r:id="rId16"/>
    <p:sldId id="376" r:id="rId17"/>
    <p:sldId id="427" r:id="rId1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a Vučković" initials="MV" lastIdx="2" clrIdx="0">
    <p:extLst>
      <p:ext uri="{19B8F6BF-5375-455C-9EA6-DF929625EA0E}">
        <p15:presenceInfo xmlns:p15="http://schemas.microsoft.com/office/powerpoint/2012/main" userId="S-1-5-21-476018455-2069654480-1235820382-15573" providerId="AD"/>
      </p:ext>
    </p:extLst>
  </p:cmAuthor>
  <p:cmAuthor id="2" name="Bernardica Bošnjak" initials="BB" lastIdx="3" clrIdx="1">
    <p:extLst>
      <p:ext uri="{19B8F6BF-5375-455C-9EA6-DF929625EA0E}">
        <p15:presenceInfo xmlns:p15="http://schemas.microsoft.com/office/powerpoint/2012/main" userId="S::bernardica.bosnjak@mps.hr::8f2038b3-4093-4278-8894-d38499417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B87"/>
    <a:srgbClr val="008E8F"/>
    <a:srgbClr val="4E5895"/>
    <a:srgbClr val="FDBE0F"/>
    <a:srgbClr val="00B050"/>
    <a:srgbClr val="CC0000"/>
    <a:srgbClr val="EEF4FC"/>
    <a:srgbClr val="ADB9CA"/>
    <a:srgbClr val="DF5111"/>
    <a:srgbClr val="AF3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050E0-7039-444B-B415-83EB61597C04}" v="18" dt="2022-04-11T09:42:34.227"/>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il teme 2 - Isticanj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393" autoAdjust="0"/>
  </p:normalViewPr>
  <p:slideViewPr>
    <p:cSldViewPr snapToGrid="0">
      <p:cViewPr varScale="1">
        <p:scale>
          <a:sx n="66" d="100"/>
          <a:sy n="66" d="100"/>
        </p:scale>
        <p:origin x="87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Željezić Ramqaj" userId="a5a866dc-926f-4fb9-a09e-48888b3ea0c3" providerId="ADAL" clId="{10C050E0-7039-444B-B415-83EB61597C04}"/>
    <pc:docChg chg="undo custSel addSld delSld modSld sldOrd">
      <pc:chgData name="Ana Željezić Ramqaj" userId="a5a866dc-926f-4fb9-a09e-48888b3ea0c3" providerId="ADAL" clId="{10C050E0-7039-444B-B415-83EB61597C04}" dt="2022-04-11T09:42:54.979" v="767" actId="948"/>
      <pc:docMkLst>
        <pc:docMk/>
      </pc:docMkLst>
      <pc:sldChg chg="add del">
        <pc:chgData name="Ana Željezić Ramqaj" userId="a5a866dc-926f-4fb9-a09e-48888b3ea0c3" providerId="ADAL" clId="{10C050E0-7039-444B-B415-83EB61597C04}" dt="2022-04-11T09:38:29.290" v="733" actId="2696"/>
        <pc:sldMkLst>
          <pc:docMk/>
          <pc:sldMk cId="872261550" sldId="285"/>
        </pc:sldMkLst>
      </pc:sldChg>
      <pc:sldChg chg="add del">
        <pc:chgData name="Ana Željezić Ramqaj" userId="a5a866dc-926f-4fb9-a09e-48888b3ea0c3" providerId="ADAL" clId="{10C050E0-7039-444B-B415-83EB61597C04}" dt="2022-04-11T09:38:31.448" v="734" actId="2696"/>
        <pc:sldMkLst>
          <pc:docMk/>
          <pc:sldMk cId="1952184749" sldId="287"/>
        </pc:sldMkLst>
      </pc:sldChg>
      <pc:sldChg chg="modSp mod">
        <pc:chgData name="Ana Željezić Ramqaj" userId="a5a866dc-926f-4fb9-a09e-48888b3ea0c3" providerId="ADAL" clId="{10C050E0-7039-444B-B415-83EB61597C04}" dt="2022-04-07T14:32:18.570" v="174" actId="948"/>
        <pc:sldMkLst>
          <pc:docMk/>
          <pc:sldMk cId="156938332" sldId="337"/>
        </pc:sldMkLst>
        <pc:spChg chg="mod">
          <ac:chgData name="Ana Željezić Ramqaj" userId="a5a866dc-926f-4fb9-a09e-48888b3ea0c3" providerId="ADAL" clId="{10C050E0-7039-444B-B415-83EB61597C04}" dt="2022-04-07T14:32:18.570" v="174" actId="948"/>
          <ac:spMkLst>
            <pc:docMk/>
            <pc:sldMk cId="156938332" sldId="337"/>
            <ac:spMk id="4" creationId="{00000000-0000-0000-0000-000000000000}"/>
          </ac:spMkLst>
        </pc:spChg>
        <pc:spChg chg="mod">
          <ac:chgData name="Ana Željezić Ramqaj" userId="a5a866dc-926f-4fb9-a09e-48888b3ea0c3" providerId="ADAL" clId="{10C050E0-7039-444B-B415-83EB61597C04}" dt="2022-04-07T14:23:58.233" v="87" actId="5793"/>
          <ac:spMkLst>
            <pc:docMk/>
            <pc:sldMk cId="156938332" sldId="337"/>
            <ac:spMk id="9" creationId="{85E5EA12-6224-48CA-AF2F-82271C35ED96}"/>
          </ac:spMkLst>
        </pc:spChg>
      </pc:sldChg>
      <pc:sldChg chg="addSp delSp modSp del mod">
        <pc:chgData name="Ana Željezić Ramqaj" userId="a5a866dc-926f-4fb9-a09e-48888b3ea0c3" providerId="ADAL" clId="{10C050E0-7039-444B-B415-83EB61597C04}" dt="2022-04-11T09:42:17.875" v="741" actId="2696"/>
        <pc:sldMkLst>
          <pc:docMk/>
          <pc:sldMk cId="832973326" sldId="344"/>
        </pc:sldMkLst>
        <pc:picChg chg="add del mod">
          <ac:chgData name="Ana Željezić Ramqaj" userId="a5a866dc-926f-4fb9-a09e-48888b3ea0c3" providerId="ADAL" clId="{10C050E0-7039-444B-B415-83EB61597C04}" dt="2022-04-11T09:40:47.579" v="739" actId="21"/>
          <ac:picMkLst>
            <pc:docMk/>
            <pc:sldMk cId="832973326" sldId="344"/>
            <ac:picMk id="5" creationId="{00000000-0000-0000-0000-000000000000}"/>
          </ac:picMkLst>
        </pc:picChg>
      </pc:sldChg>
      <pc:sldChg chg="del">
        <pc:chgData name="Ana Željezić Ramqaj" userId="a5a866dc-926f-4fb9-a09e-48888b3ea0c3" providerId="ADAL" clId="{10C050E0-7039-444B-B415-83EB61597C04}" dt="2022-04-07T14:26:30.971" v="162" actId="2696"/>
        <pc:sldMkLst>
          <pc:docMk/>
          <pc:sldMk cId="3802583836" sldId="368"/>
        </pc:sldMkLst>
      </pc:sldChg>
      <pc:sldChg chg="del">
        <pc:chgData name="Ana Željezić Ramqaj" userId="a5a866dc-926f-4fb9-a09e-48888b3ea0c3" providerId="ADAL" clId="{10C050E0-7039-444B-B415-83EB61597C04}" dt="2022-04-07T14:26:40.157" v="163" actId="2696"/>
        <pc:sldMkLst>
          <pc:docMk/>
          <pc:sldMk cId="2024381957" sldId="370"/>
        </pc:sldMkLst>
      </pc:sldChg>
      <pc:sldChg chg="del">
        <pc:chgData name="Ana Željezić Ramqaj" userId="a5a866dc-926f-4fb9-a09e-48888b3ea0c3" providerId="ADAL" clId="{10C050E0-7039-444B-B415-83EB61597C04}" dt="2022-04-07T14:26:44.843" v="164" actId="2696"/>
        <pc:sldMkLst>
          <pc:docMk/>
          <pc:sldMk cId="3243796303" sldId="371"/>
        </pc:sldMkLst>
      </pc:sldChg>
      <pc:sldChg chg="del">
        <pc:chgData name="Ana Željezić Ramqaj" userId="a5a866dc-926f-4fb9-a09e-48888b3ea0c3" providerId="ADAL" clId="{10C050E0-7039-444B-B415-83EB61597C04}" dt="2022-04-07T14:30:56.234" v="169" actId="2696"/>
        <pc:sldMkLst>
          <pc:docMk/>
          <pc:sldMk cId="421705962" sldId="375"/>
        </pc:sldMkLst>
      </pc:sldChg>
      <pc:sldChg chg="modSp mod">
        <pc:chgData name="Ana Željezić Ramqaj" userId="a5a866dc-926f-4fb9-a09e-48888b3ea0c3" providerId="ADAL" clId="{10C050E0-7039-444B-B415-83EB61597C04}" dt="2022-04-07T14:29:46.384" v="168" actId="20577"/>
        <pc:sldMkLst>
          <pc:docMk/>
          <pc:sldMk cId="1289979437" sldId="425"/>
        </pc:sldMkLst>
        <pc:spChg chg="mod">
          <ac:chgData name="Ana Željezić Ramqaj" userId="a5a866dc-926f-4fb9-a09e-48888b3ea0c3" providerId="ADAL" clId="{10C050E0-7039-444B-B415-83EB61597C04}" dt="2022-04-07T14:29:46.384" v="168" actId="20577"/>
          <ac:spMkLst>
            <pc:docMk/>
            <pc:sldMk cId="1289979437" sldId="425"/>
            <ac:spMk id="2" creationId="{E2399FEB-7683-4E71-8269-AB8F054CD801}"/>
          </ac:spMkLst>
        </pc:spChg>
        <pc:spChg chg="mod">
          <ac:chgData name="Ana Željezić Ramqaj" userId="a5a866dc-926f-4fb9-a09e-48888b3ea0c3" providerId="ADAL" clId="{10C050E0-7039-444B-B415-83EB61597C04}" dt="2022-04-07T14:29:34.020" v="166"/>
          <ac:spMkLst>
            <pc:docMk/>
            <pc:sldMk cId="1289979437" sldId="425"/>
            <ac:spMk id="6" creationId="{064882AE-E23A-4990-B603-27613930D224}"/>
          </ac:spMkLst>
        </pc:spChg>
        <pc:graphicFrameChg chg="mod">
          <ac:chgData name="Ana Željezić Ramqaj" userId="a5a866dc-926f-4fb9-a09e-48888b3ea0c3" providerId="ADAL" clId="{10C050E0-7039-444B-B415-83EB61597C04}" dt="2022-04-07T14:29:12.460" v="165"/>
          <ac:graphicFrameMkLst>
            <pc:docMk/>
            <pc:sldMk cId="1289979437" sldId="425"/>
            <ac:graphicFrameMk id="5" creationId="{3895485E-9038-4594-9A0E-F580CE035C95}"/>
          </ac:graphicFrameMkLst>
        </pc:graphicFrameChg>
      </pc:sldChg>
      <pc:sldChg chg="modSp add mod">
        <pc:chgData name="Ana Željezić Ramqaj" userId="a5a866dc-926f-4fb9-a09e-48888b3ea0c3" providerId="ADAL" clId="{10C050E0-7039-444B-B415-83EB61597C04}" dt="2022-04-11T09:42:54.979" v="767" actId="948"/>
        <pc:sldMkLst>
          <pc:docMk/>
          <pc:sldMk cId="17984709" sldId="427"/>
        </pc:sldMkLst>
        <pc:spChg chg="mod">
          <ac:chgData name="Ana Željezić Ramqaj" userId="a5a866dc-926f-4fb9-a09e-48888b3ea0c3" providerId="ADAL" clId="{10C050E0-7039-444B-B415-83EB61597C04}" dt="2022-04-11T09:42:54.979" v="767" actId="948"/>
          <ac:spMkLst>
            <pc:docMk/>
            <pc:sldMk cId="17984709" sldId="427"/>
            <ac:spMk id="3" creationId="{7E9781C5-DC7F-407E-B4D8-0947CB88CCF4}"/>
          </ac:spMkLst>
        </pc:spChg>
        <pc:picChg chg="mod">
          <ac:chgData name="Ana Željezić Ramqaj" userId="a5a866dc-926f-4fb9-a09e-48888b3ea0c3" providerId="ADAL" clId="{10C050E0-7039-444B-B415-83EB61597C04}" dt="2022-04-11T09:42:24.636" v="742" actId="1076"/>
          <ac:picMkLst>
            <pc:docMk/>
            <pc:sldMk cId="17984709" sldId="427"/>
            <ac:picMk id="6" creationId="{CB28CC34-7EFB-405C-9886-767A46ABC627}"/>
          </ac:picMkLst>
        </pc:picChg>
      </pc:sldChg>
      <pc:sldChg chg="del">
        <pc:chgData name="Ana Željezić Ramqaj" userId="a5a866dc-926f-4fb9-a09e-48888b3ea0c3" providerId="ADAL" clId="{10C050E0-7039-444B-B415-83EB61597C04}" dt="2022-04-11T08:33:07.147" v="182" actId="2696"/>
        <pc:sldMkLst>
          <pc:docMk/>
          <pc:sldMk cId="483629038" sldId="432"/>
        </pc:sldMkLst>
      </pc:sldChg>
      <pc:sldChg chg="modSp mod">
        <pc:chgData name="Ana Željezić Ramqaj" userId="a5a866dc-926f-4fb9-a09e-48888b3ea0c3" providerId="ADAL" clId="{10C050E0-7039-444B-B415-83EB61597C04}" dt="2022-04-07T14:33:16.112" v="176" actId="692"/>
        <pc:sldMkLst>
          <pc:docMk/>
          <pc:sldMk cId="454767928" sldId="610"/>
        </pc:sldMkLst>
        <pc:spChg chg="mod">
          <ac:chgData name="Ana Željezić Ramqaj" userId="a5a866dc-926f-4fb9-a09e-48888b3ea0c3" providerId="ADAL" clId="{10C050E0-7039-444B-B415-83EB61597C04}" dt="2022-04-07T14:33:16.112" v="176" actId="692"/>
          <ac:spMkLst>
            <pc:docMk/>
            <pc:sldMk cId="454767928" sldId="610"/>
            <ac:spMk id="4" creationId="{DE572087-A993-4923-BD16-69225D803A88}"/>
          </ac:spMkLst>
        </pc:spChg>
      </pc:sldChg>
      <pc:sldChg chg="modSp ord">
        <pc:chgData name="Ana Željezić Ramqaj" userId="a5a866dc-926f-4fb9-a09e-48888b3ea0c3" providerId="ADAL" clId="{10C050E0-7039-444B-B415-83EB61597C04}" dt="2022-04-11T09:38:18.890" v="732" actId="20577"/>
        <pc:sldMkLst>
          <pc:docMk/>
          <pc:sldMk cId="2824660474" sldId="611"/>
        </pc:sldMkLst>
        <pc:graphicFrameChg chg="mod">
          <ac:chgData name="Ana Željezić Ramqaj" userId="a5a866dc-926f-4fb9-a09e-48888b3ea0c3" providerId="ADAL" clId="{10C050E0-7039-444B-B415-83EB61597C04}" dt="2022-04-11T09:38:18.890" v="732" actId="20577"/>
          <ac:graphicFrameMkLst>
            <pc:docMk/>
            <pc:sldMk cId="2824660474" sldId="611"/>
            <ac:graphicFrameMk id="9" creationId="{D5208728-70DA-49EC-9663-2CF058E6AF75}"/>
          </ac:graphicFrameMkLst>
        </pc:graphicFrameChg>
      </pc:sldChg>
      <pc:sldChg chg="del">
        <pc:chgData name="Ana Željezić Ramqaj" userId="a5a866dc-926f-4fb9-a09e-48888b3ea0c3" providerId="ADAL" clId="{10C050E0-7039-444B-B415-83EB61597C04}" dt="2022-04-07T14:25:27.571" v="159" actId="2696"/>
        <pc:sldMkLst>
          <pc:docMk/>
          <pc:sldMk cId="640423599" sldId="643"/>
        </pc:sldMkLst>
      </pc:sldChg>
      <pc:sldChg chg="del">
        <pc:chgData name="Ana Željezić Ramqaj" userId="a5a866dc-926f-4fb9-a09e-48888b3ea0c3" providerId="ADAL" clId="{10C050E0-7039-444B-B415-83EB61597C04}" dt="2022-04-07T14:25:50.436" v="160" actId="2696"/>
        <pc:sldMkLst>
          <pc:docMk/>
          <pc:sldMk cId="326700769" sldId="662"/>
        </pc:sldMkLst>
      </pc:sldChg>
      <pc:sldChg chg="del">
        <pc:chgData name="Ana Željezić Ramqaj" userId="a5a866dc-926f-4fb9-a09e-48888b3ea0c3" providerId="ADAL" clId="{10C050E0-7039-444B-B415-83EB61597C04}" dt="2022-04-07T14:25:52.724" v="161" actId="2696"/>
        <pc:sldMkLst>
          <pc:docMk/>
          <pc:sldMk cId="1765193450" sldId="663"/>
        </pc:sldMkLst>
      </pc:sldChg>
      <pc:sldChg chg="del ord">
        <pc:chgData name="Ana Željezić Ramqaj" userId="a5a866dc-926f-4fb9-a09e-48888b3ea0c3" providerId="ADAL" clId="{10C050E0-7039-444B-B415-83EB61597C04}" dt="2022-04-11T09:38:03.256" v="728" actId="2696"/>
        <pc:sldMkLst>
          <pc:docMk/>
          <pc:sldMk cId="2494622785" sldId="664"/>
        </pc:sldMkLst>
      </pc:sldChg>
      <pc:sldChg chg="delSp add del mod">
        <pc:chgData name="Ana Željezić Ramqaj" userId="a5a866dc-926f-4fb9-a09e-48888b3ea0c3" providerId="ADAL" clId="{10C050E0-7039-444B-B415-83EB61597C04}" dt="2022-04-11T09:40:37.743" v="736" actId="2696"/>
        <pc:sldMkLst>
          <pc:docMk/>
          <pc:sldMk cId="1436852890" sldId="665"/>
        </pc:sldMkLst>
        <pc:grpChg chg="del">
          <ac:chgData name="Ana Željezić Ramqaj" userId="a5a866dc-926f-4fb9-a09e-48888b3ea0c3" providerId="ADAL" clId="{10C050E0-7039-444B-B415-83EB61597C04}" dt="2022-04-11T09:40:21.210" v="735" actId="21"/>
          <ac:grpSpMkLst>
            <pc:docMk/>
            <pc:sldMk cId="1436852890" sldId="665"/>
            <ac:grpSpMk id="9" creationId="{A5F68233-9CCD-4BCE-A925-F0344C0B8376}"/>
          </ac:grpSpMkLst>
        </pc:grpChg>
      </pc:sldChg>
      <pc:sldChg chg="addSp delSp modSp new mod ord">
        <pc:chgData name="Ana Željezić Ramqaj" userId="a5a866dc-926f-4fb9-a09e-48888b3ea0c3" providerId="ADAL" clId="{10C050E0-7039-444B-B415-83EB61597C04}" dt="2022-04-11T09:37:49.018" v="727" actId="1076"/>
        <pc:sldMkLst>
          <pc:docMk/>
          <pc:sldMk cId="2878459767" sldId="666"/>
        </pc:sldMkLst>
        <pc:spChg chg="mod">
          <ac:chgData name="Ana Željezić Ramqaj" userId="a5a866dc-926f-4fb9-a09e-48888b3ea0c3" providerId="ADAL" clId="{10C050E0-7039-444B-B415-83EB61597C04}" dt="2022-04-11T08:45:22.359" v="190" actId="27636"/>
          <ac:spMkLst>
            <pc:docMk/>
            <pc:sldMk cId="2878459767" sldId="666"/>
            <ac:spMk id="2" creationId="{8744B199-4816-4EFB-B386-362624052FAF}"/>
          </ac:spMkLst>
        </pc:spChg>
        <pc:spChg chg="del">
          <ac:chgData name="Ana Željezić Ramqaj" userId="a5a866dc-926f-4fb9-a09e-48888b3ea0c3" providerId="ADAL" clId="{10C050E0-7039-444B-B415-83EB61597C04}" dt="2022-04-11T08:44:48.314" v="184" actId="21"/>
          <ac:spMkLst>
            <pc:docMk/>
            <pc:sldMk cId="2878459767" sldId="666"/>
            <ac:spMk id="3" creationId="{EF982D20-CA7D-48F9-8C58-BBA34CE1D801}"/>
          </ac:spMkLst>
        </pc:spChg>
        <pc:spChg chg="add del mod">
          <ac:chgData name="Ana Željezić Ramqaj" userId="a5a866dc-926f-4fb9-a09e-48888b3ea0c3" providerId="ADAL" clId="{10C050E0-7039-444B-B415-83EB61597C04}" dt="2022-04-11T09:15:50.942" v="699" actId="12084"/>
          <ac:spMkLst>
            <pc:docMk/>
            <pc:sldMk cId="2878459767" sldId="666"/>
            <ac:spMk id="4" creationId="{2E6D8051-8351-42D3-B29C-75ACD986D710}"/>
          </ac:spMkLst>
        </pc:spChg>
        <pc:spChg chg="add del mod">
          <ac:chgData name="Ana Željezić Ramqaj" userId="a5a866dc-926f-4fb9-a09e-48888b3ea0c3" providerId="ADAL" clId="{10C050E0-7039-444B-B415-83EB61597C04}" dt="2022-04-11T09:15:08.659" v="696" actId="21"/>
          <ac:spMkLst>
            <pc:docMk/>
            <pc:sldMk cId="2878459767" sldId="666"/>
            <ac:spMk id="6" creationId="{CE2171C8-6171-4DCC-A184-B9A094C669D3}"/>
          </ac:spMkLst>
        </pc:spChg>
        <pc:graphicFrameChg chg="add del mod">
          <ac:chgData name="Ana Željezić Ramqaj" userId="a5a866dc-926f-4fb9-a09e-48888b3ea0c3" providerId="ADAL" clId="{10C050E0-7039-444B-B415-83EB61597C04}" dt="2022-04-11T09:06:57.367" v="268" actId="12084"/>
          <ac:graphicFrameMkLst>
            <pc:docMk/>
            <pc:sldMk cId="2878459767" sldId="666"/>
            <ac:graphicFrameMk id="5" creationId="{C6C9F49C-5831-41D2-B0C1-2D8A8488AA35}"/>
          </ac:graphicFrameMkLst>
        </pc:graphicFrameChg>
        <pc:graphicFrameChg chg="add del mod">
          <ac:chgData name="Ana Željezić Ramqaj" userId="a5a866dc-926f-4fb9-a09e-48888b3ea0c3" providerId="ADAL" clId="{10C050E0-7039-444B-B415-83EB61597C04}" dt="2022-04-11T09:13:25.499" v="678" actId="12084"/>
          <ac:graphicFrameMkLst>
            <pc:docMk/>
            <pc:sldMk cId="2878459767" sldId="666"/>
            <ac:graphicFrameMk id="7" creationId="{095D10A6-90EA-43DE-9C3F-3311000C3876}"/>
          </ac:graphicFrameMkLst>
        </pc:graphicFrameChg>
        <pc:graphicFrameChg chg="add mod">
          <ac:chgData name="Ana Željezić Ramqaj" userId="a5a866dc-926f-4fb9-a09e-48888b3ea0c3" providerId="ADAL" clId="{10C050E0-7039-444B-B415-83EB61597C04}" dt="2022-04-11T09:37:43.588" v="725" actId="1076"/>
          <ac:graphicFrameMkLst>
            <pc:docMk/>
            <pc:sldMk cId="2878459767" sldId="666"/>
            <ac:graphicFrameMk id="8" creationId="{91EDEF94-FA12-477B-A1E8-FE20BE11EC4A}"/>
          </ac:graphicFrameMkLst>
        </pc:graphicFrameChg>
        <pc:picChg chg="add mod">
          <ac:chgData name="Ana Željezić Ramqaj" userId="a5a866dc-926f-4fb9-a09e-48888b3ea0c3" providerId="ADAL" clId="{10C050E0-7039-444B-B415-83EB61597C04}" dt="2022-04-11T09:37:46.043" v="726" actId="1076"/>
          <ac:picMkLst>
            <pc:docMk/>
            <pc:sldMk cId="2878459767" sldId="666"/>
            <ac:picMk id="10" creationId="{2618E77A-CC1D-467F-808B-49EF2A4EA27B}"/>
          </ac:picMkLst>
        </pc:picChg>
        <pc:picChg chg="add mod">
          <ac:chgData name="Ana Željezić Ramqaj" userId="a5a866dc-926f-4fb9-a09e-48888b3ea0c3" providerId="ADAL" clId="{10C050E0-7039-444B-B415-83EB61597C04}" dt="2022-04-11T09:37:49.018" v="727" actId="1076"/>
          <ac:picMkLst>
            <pc:docMk/>
            <pc:sldMk cId="2878459767" sldId="666"/>
            <ac:picMk id="12" creationId="{0664228D-62EC-4FFA-8809-FF19FD8FB294}"/>
          </ac:picMkLst>
        </pc:picChg>
      </pc:sldChg>
    </pc:docChg>
  </pc:docChgLst>
  <pc:docChgLst>
    <pc:chgData name="Ana Željezić Ramqaj" userId="a5a866dc-926f-4fb9-a09e-48888b3ea0c3" providerId="ADAL" clId="{862E7F77-06CD-4A90-803D-9F4DB48F079C}"/>
    <pc:docChg chg="undo redo custSel modSld">
      <pc:chgData name="Ana Željezić Ramqaj" userId="a5a866dc-926f-4fb9-a09e-48888b3ea0c3" providerId="ADAL" clId="{862E7F77-06CD-4A90-803D-9F4DB48F079C}" dt="2022-04-09T08:04:22.969" v="373" actId="1076"/>
      <pc:docMkLst>
        <pc:docMk/>
      </pc:docMkLst>
      <pc:sldChg chg="modSp mod">
        <pc:chgData name="Ana Željezić Ramqaj" userId="a5a866dc-926f-4fb9-a09e-48888b3ea0c3" providerId="ADAL" clId="{862E7F77-06CD-4A90-803D-9F4DB48F079C}" dt="2022-04-09T07:45:41.612" v="5" actId="20577"/>
        <pc:sldMkLst>
          <pc:docMk/>
          <pc:sldMk cId="3241714469" sldId="369"/>
        </pc:sldMkLst>
        <pc:graphicFrameChg chg="mod">
          <ac:chgData name="Ana Željezić Ramqaj" userId="a5a866dc-926f-4fb9-a09e-48888b3ea0c3" providerId="ADAL" clId="{862E7F77-06CD-4A90-803D-9F4DB48F079C}" dt="2022-04-09T07:45:41.612" v="5" actId="20577"/>
          <ac:graphicFrameMkLst>
            <pc:docMk/>
            <pc:sldMk cId="3241714469" sldId="369"/>
            <ac:graphicFrameMk id="5" creationId="{E3BCD49C-78A1-4AE5-B791-93CB26DF0C32}"/>
          </ac:graphicFrameMkLst>
        </pc:graphicFrameChg>
        <pc:picChg chg="mod">
          <ac:chgData name="Ana Željezić Ramqaj" userId="a5a866dc-926f-4fb9-a09e-48888b3ea0c3" providerId="ADAL" clId="{862E7F77-06CD-4A90-803D-9F4DB48F079C}" dt="2022-04-09T07:45:09.971" v="1" actId="14100"/>
          <ac:picMkLst>
            <pc:docMk/>
            <pc:sldMk cId="3241714469" sldId="369"/>
            <ac:picMk id="4" creationId="{C23CDDB3-3693-47D1-B872-D954D9368A5C}"/>
          </ac:picMkLst>
        </pc:picChg>
      </pc:sldChg>
      <pc:sldChg chg="addSp delSp modSp mod">
        <pc:chgData name="Ana Željezić Ramqaj" userId="a5a866dc-926f-4fb9-a09e-48888b3ea0c3" providerId="ADAL" clId="{862E7F77-06CD-4A90-803D-9F4DB48F079C}" dt="2022-04-09T08:04:22.969" v="373" actId="1076"/>
        <pc:sldMkLst>
          <pc:docMk/>
          <pc:sldMk cId="1436852890" sldId="665"/>
        </pc:sldMkLst>
        <pc:spChg chg="mod">
          <ac:chgData name="Ana Željezić Ramqaj" userId="a5a866dc-926f-4fb9-a09e-48888b3ea0c3" providerId="ADAL" clId="{862E7F77-06CD-4A90-803D-9F4DB48F079C}" dt="2022-04-09T08:02:46.408" v="368" actId="20577"/>
          <ac:spMkLst>
            <pc:docMk/>
            <pc:sldMk cId="1436852890" sldId="665"/>
            <ac:spMk id="2" creationId="{00000000-0000-0000-0000-000000000000}"/>
          </ac:spMkLst>
        </pc:spChg>
        <pc:spChg chg="add mod">
          <ac:chgData name="Ana Željezić Ramqaj" userId="a5a866dc-926f-4fb9-a09e-48888b3ea0c3" providerId="ADAL" clId="{862E7F77-06CD-4A90-803D-9F4DB48F079C}" dt="2022-04-09T08:03:43.662" v="370" actId="164"/>
          <ac:spMkLst>
            <pc:docMk/>
            <pc:sldMk cId="1436852890" sldId="665"/>
            <ac:spMk id="3" creationId="{AA8B9C4D-773F-4A00-AB77-162D30B7BD39}"/>
          </ac:spMkLst>
        </pc:spChg>
        <pc:spChg chg="add mod">
          <ac:chgData name="Ana Željezić Ramqaj" userId="a5a866dc-926f-4fb9-a09e-48888b3ea0c3" providerId="ADAL" clId="{862E7F77-06CD-4A90-803D-9F4DB48F079C}" dt="2022-04-09T08:03:43.662" v="370" actId="164"/>
          <ac:spMkLst>
            <pc:docMk/>
            <pc:sldMk cId="1436852890" sldId="665"/>
            <ac:spMk id="4" creationId="{0F23A1B3-6F14-4572-BDC8-654D4C73554E}"/>
          </ac:spMkLst>
        </pc:spChg>
        <pc:spChg chg="add mod">
          <ac:chgData name="Ana Željezić Ramqaj" userId="a5a866dc-926f-4fb9-a09e-48888b3ea0c3" providerId="ADAL" clId="{862E7F77-06CD-4A90-803D-9F4DB48F079C}" dt="2022-04-09T08:03:43.662" v="370" actId="164"/>
          <ac:spMkLst>
            <pc:docMk/>
            <pc:sldMk cId="1436852890" sldId="665"/>
            <ac:spMk id="5" creationId="{43D80629-E348-43DD-897A-C15D065C3344}"/>
          </ac:spMkLst>
        </pc:spChg>
        <pc:spChg chg="add del">
          <ac:chgData name="Ana Željezić Ramqaj" userId="a5a866dc-926f-4fb9-a09e-48888b3ea0c3" providerId="ADAL" clId="{862E7F77-06CD-4A90-803D-9F4DB48F079C}" dt="2022-04-09T07:55:53.845" v="86" actId="11529"/>
          <ac:spMkLst>
            <pc:docMk/>
            <pc:sldMk cId="1436852890" sldId="665"/>
            <ac:spMk id="6" creationId="{E0A18952-4FC9-4E45-80FA-52D39BBFCC17}"/>
          </ac:spMkLst>
        </pc:spChg>
        <pc:spChg chg="add mod">
          <ac:chgData name="Ana Željezić Ramqaj" userId="a5a866dc-926f-4fb9-a09e-48888b3ea0c3" providerId="ADAL" clId="{862E7F77-06CD-4A90-803D-9F4DB48F079C}" dt="2022-04-09T08:03:43.662" v="370" actId="164"/>
          <ac:spMkLst>
            <pc:docMk/>
            <pc:sldMk cId="1436852890" sldId="665"/>
            <ac:spMk id="7" creationId="{8A350EF4-9A7A-49DD-8D07-EC2D5DA90DD4}"/>
          </ac:spMkLst>
        </pc:spChg>
        <pc:grpChg chg="add mod">
          <ac:chgData name="Ana Željezić Ramqaj" userId="a5a866dc-926f-4fb9-a09e-48888b3ea0c3" providerId="ADAL" clId="{862E7F77-06CD-4A90-803D-9F4DB48F079C}" dt="2022-04-09T08:03:50.176" v="371" actId="164"/>
          <ac:grpSpMkLst>
            <pc:docMk/>
            <pc:sldMk cId="1436852890" sldId="665"/>
            <ac:grpSpMk id="8" creationId="{485FD35E-A316-4441-A1C2-890506974816}"/>
          </ac:grpSpMkLst>
        </pc:grpChg>
        <pc:grpChg chg="add mod">
          <ac:chgData name="Ana Željezić Ramqaj" userId="a5a866dc-926f-4fb9-a09e-48888b3ea0c3" providerId="ADAL" clId="{862E7F77-06CD-4A90-803D-9F4DB48F079C}" dt="2022-04-09T08:04:22.969" v="373" actId="1076"/>
          <ac:grpSpMkLst>
            <pc:docMk/>
            <pc:sldMk cId="1436852890" sldId="665"/>
            <ac:grpSpMk id="9" creationId="{A5F68233-9CCD-4BCE-A925-F0344C0B8376}"/>
          </ac:grpSpMkLst>
        </pc:grpChg>
        <pc:graphicFrameChg chg="del mod">
          <ac:chgData name="Ana Željezić Ramqaj" userId="a5a866dc-926f-4fb9-a09e-48888b3ea0c3" providerId="ADAL" clId="{862E7F77-06CD-4A90-803D-9F4DB48F079C}" dt="2022-04-09T08:03:03.330" v="369" actId="21"/>
          <ac:graphicFrameMkLst>
            <pc:docMk/>
            <pc:sldMk cId="1436852890" sldId="665"/>
            <ac:graphicFrameMk id="15" creationId="{13F90704-B011-4C25-85DA-577C69F99DE4}"/>
          </ac:graphicFrameMkLst>
        </pc:graphicFrameChg>
        <pc:picChg chg="mod">
          <ac:chgData name="Ana Željezić Ramqaj" userId="a5a866dc-926f-4fb9-a09e-48888b3ea0c3" providerId="ADAL" clId="{862E7F77-06CD-4A90-803D-9F4DB48F079C}" dt="2022-04-09T08:03:50.176" v="371" actId="164"/>
          <ac:picMkLst>
            <pc:docMk/>
            <pc:sldMk cId="1436852890" sldId="665"/>
            <ac:picMk id="10" creationId="{34038F0B-0353-4765-BFBE-3B51CF09C69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0CE91-11CE-4E71-AB30-69B9558B424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hr-HR"/>
        </a:p>
      </dgm:t>
    </dgm:pt>
    <dgm:pt modelId="{F9B12D68-C516-4356-8DC7-586E9762F7F1}">
      <dgm:prSet/>
      <dgm:spPr>
        <a:solidFill>
          <a:srgbClr val="114B87"/>
        </a:solidFill>
      </dgm:spPr>
      <dgm:t>
        <a:bodyPr/>
        <a:lstStyle/>
        <a:p>
          <a:r>
            <a:rPr lang="hr-HR" b="1"/>
            <a:t>PROGRAM RURALNOG RAZVOJA 2021. - 2022., IZRAVNA PLAĆANJA I SEKTORSKE MJERE</a:t>
          </a:r>
          <a:endParaRPr lang="hr-HR"/>
        </a:p>
      </dgm:t>
    </dgm:pt>
    <dgm:pt modelId="{B5AC31B5-0A1A-4E29-8F18-91D30BAB952A}" type="parTrans" cxnId="{10F67DCB-CE12-431B-B7BF-AB76F943D973}">
      <dgm:prSet/>
      <dgm:spPr/>
      <dgm:t>
        <a:bodyPr/>
        <a:lstStyle/>
        <a:p>
          <a:endParaRPr lang="hr-HR"/>
        </a:p>
      </dgm:t>
    </dgm:pt>
    <dgm:pt modelId="{1DF29A86-BDA4-42DD-9BB3-31658FBAE6C2}" type="sibTrans" cxnId="{10F67DCB-CE12-431B-B7BF-AB76F943D973}">
      <dgm:prSet/>
      <dgm:spPr/>
      <dgm:t>
        <a:bodyPr/>
        <a:lstStyle/>
        <a:p>
          <a:endParaRPr lang="hr-HR"/>
        </a:p>
      </dgm:t>
    </dgm:pt>
    <dgm:pt modelId="{57534967-FF79-4E93-A4BF-CC3A47B7E78F}">
      <dgm:prSet/>
      <dgm:spPr>
        <a:solidFill>
          <a:srgbClr val="114B87"/>
        </a:solidFill>
      </dgm:spPr>
      <dgm:t>
        <a:bodyPr/>
        <a:lstStyle/>
        <a:p>
          <a:r>
            <a:rPr lang="hr-HR" i="0" baseline="0"/>
            <a:t>„</a:t>
          </a:r>
          <a:r>
            <a:rPr lang="pl-PL"/>
            <a:t>n</a:t>
          </a:r>
          <a:r>
            <a:rPr lang="hr-HR"/>
            <a:t>ova sredstva po starim pravilima” (alokacije iz VFO za 2021. i 2022. + EURI)</a:t>
          </a:r>
        </a:p>
      </dgm:t>
    </dgm:pt>
    <dgm:pt modelId="{FF08D0B7-7546-480C-A5BD-8E1A6A87BDA0}" type="parTrans" cxnId="{CEA312FA-223C-4C63-A02B-CECB00C8C8BF}">
      <dgm:prSet/>
      <dgm:spPr/>
      <dgm:t>
        <a:bodyPr/>
        <a:lstStyle/>
        <a:p>
          <a:endParaRPr lang="hr-HR"/>
        </a:p>
      </dgm:t>
    </dgm:pt>
    <dgm:pt modelId="{C5A2DAC0-9703-432A-948F-9A3E184599F0}" type="sibTrans" cxnId="{CEA312FA-223C-4C63-A02B-CECB00C8C8BF}">
      <dgm:prSet/>
      <dgm:spPr/>
      <dgm:t>
        <a:bodyPr/>
        <a:lstStyle/>
        <a:p>
          <a:endParaRPr lang="hr-HR"/>
        </a:p>
      </dgm:t>
    </dgm:pt>
    <dgm:pt modelId="{9670C9C3-9B6D-4697-BE0E-6E51D960C07F}">
      <dgm:prSet/>
      <dgm:spPr>
        <a:solidFill>
          <a:srgbClr val="114B87"/>
        </a:solidFill>
      </dgm:spPr>
      <dgm:t>
        <a:bodyPr/>
        <a:lstStyle/>
        <a:p>
          <a:r>
            <a:rPr lang="hr-HR" b="0" i="0" baseline="0"/>
            <a:t>Ukupno dostupno </a:t>
          </a:r>
          <a:r>
            <a:rPr lang="hr-HR" b="1" i="0" baseline="0"/>
            <a:t>1,75 </a:t>
          </a:r>
          <a:r>
            <a:rPr lang="hr-HR" b="1" i="0" baseline="0" err="1"/>
            <a:t>mlrd</a:t>
          </a:r>
          <a:r>
            <a:rPr lang="hr-HR" b="1" i="0" baseline="0"/>
            <a:t> €</a:t>
          </a:r>
          <a:endParaRPr lang="hr-HR" b="1"/>
        </a:p>
      </dgm:t>
    </dgm:pt>
    <dgm:pt modelId="{A3B55A6B-9022-4AF7-83AF-7E01174041C5}" type="parTrans" cxnId="{0F3A4950-8424-42A2-B052-8E6BA8A2BEFC}">
      <dgm:prSet/>
      <dgm:spPr/>
      <dgm:t>
        <a:bodyPr/>
        <a:lstStyle/>
        <a:p>
          <a:endParaRPr lang="hr-HR"/>
        </a:p>
      </dgm:t>
    </dgm:pt>
    <dgm:pt modelId="{C0E18421-821B-42B5-B3F3-A82EC2C6E4AC}" type="sibTrans" cxnId="{0F3A4950-8424-42A2-B052-8E6BA8A2BEFC}">
      <dgm:prSet/>
      <dgm:spPr/>
      <dgm:t>
        <a:bodyPr/>
        <a:lstStyle/>
        <a:p>
          <a:endParaRPr lang="hr-HR"/>
        </a:p>
      </dgm:t>
    </dgm:pt>
    <dgm:pt modelId="{73B55B47-4229-4FFF-A88C-00E42B4B86AA}">
      <dgm:prSet/>
      <dgm:spPr>
        <a:solidFill>
          <a:srgbClr val="114B87"/>
        </a:solidFill>
      </dgm:spPr>
      <dgm:t>
        <a:bodyPr/>
        <a:lstStyle/>
        <a:p>
          <a:r>
            <a:rPr lang="hr-HR" b="1" i="0" baseline="0"/>
            <a:t>NACIONALNI PLAN OPORAVKA I OTPORNOSTI 2021. – 2026.</a:t>
          </a:r>
          <a:endParaRPr lang="hr-HR"/>
        </a:p>
      </dgm:t>
    </dgm:pt>
    <dgm:pt modelId="{2E8D405D-CDB9-4145-A427-2496D50E0214}" type="parTrans" cxnId="{EB4CD056-82E3-4DC6-B816-BA9B239EF575}">
      <dgm:prSet/>
      <dgm:spPr/>
      <dgm:t>
        <a:bodyPr/>
        <a:lstStyle/>
        <a:p>
          <a:endParaRPr lang="hr-HR"/>
        </a:p>
      </dgm:t>
    </dgm:pt>
    <dgm:pt modelId="{4FA25E81-C3F5-4B2E-BFDA-AF72F3518357}" type="sibTrans" cxnId="{EB4CD056-82E3-4DC6-B816-BA9B239EF575}">
      <dgm:prSet/>
      <dgm:spPr/>
      <dgm:t>
        <a:bodyPr/>
        <a:lstStyle/>
        <a:p>
          <a:endParaRPr lang="hr-HR"/>
        </a:p>
      </dgm:t>
    </dgm:pt>
    <dgm:pt modelId="{46742543-BAEC-4266-8EDB-62616FEAEA42}">
      <dgm:prSet/>
      <dgm:spPr>
        <a:solidFill>
          <a:srgbClr val="114B87"/>
        </a:solidFill>
      </dgm:spPr>
      <dgm:t>
        <a:bodyPr/>
        <a:lstStyle/>
        <a:p>
          <a:r>
            <a:rPr lang="hr-HR"/>
            <a:t>logističko-distributivni centri u sektoru voća i povrća; komasacija i monitoring poljoprivrednog zemljišta; digitalizacija poljoprivrede; unaprjeđenje sustava </a:t>
          </a:r>
          <a:r>
            <a:rPr lang="hr-HR" err="1"/>
            <a:t>doniranja</a:t>
          </a:r>
          <a:r>
            <a:rPr lang="hr-HR"/>
            <a:t> hrane</a:t>
          </a:r>
        </a:p>
      </dgm:t>
    </dgm:pt>
    <dgm:pt modelId="{3BD63C0C-31C2-45E4-8D30-1E6791EE557E}" type="parTrans" cxnId="{8E0E8BD5-0803-48EE-A2F9-BB444D41A0D3}">
      <dgm:prSet/>
      <dgm:spPr/>
      <dgm:t>
        <a:bodyPr/>
        <a:lstStyle/>
        <a:p>
          <a:endParaRPr lang="hr-HR"/>
        </a:p>
      </dgm:t>
    </dgm:pt>
    <dgm:pt modelId="{4EFD7F56-BB31-4A83-B4EE-AC5A989E0CAB}" type="sibTrans" cxnId="{8E0E8BD5-0803-48EE-A2F9-BB444D41A0D3}">
      <dgm:prSet/>
      <dgm:spPr/>
      <dgm:t>
        <a:bodyPr/>
        <a:lstStyle/>
        <a:p>
          <a:endParaRPr lang="hr-HR"/>
        </a:p>
      </dgm:t>
    </dgm:pt>
    <dgm:pt modelId="{9D623F72-F91F-45D4-8050-519FAE325471}">
      <dgm:prSet/>
      <dgm:spPr>
        <a:solidFill>
          <a:srgbClr val="114B87"/>
        </a:solidFill>
      </dgm:spPr>
      <dgm:t>
        <a:bodyPr/>
        <a:lstStyle/>
        <a:p>
          <a:r>
            <a:rPr lang="hr-HR"/>
            <a:t>Ukupno </a:t>
          </a:r>
          <a:r>
            <a:rPr lang="hr-HR" b="1"/>
            <a:t>131 </a:t>
          </a:r>
          <a:r>
            <a:rPr lang="hr-HR" b="1" err="1"/>
            <a:t>mln</a:t>
          </a:r>
          <a:r>
            <a:rPr lang="hr-HR" b="1"/>
            <a:t> €</a:t>
          </a:r>
        </a:p>
      </dgm:t>
    </dgm:pt>
    <dgm:pt modelId="{70724DA8-B0B1-4966-AA61-9B45001983ED}" type="parTrans" cxnId="{1D43E104-F161-4AE3-B309-809BD854EDD3}">
      <dgm:prSet/>
      <dgm:spPr/>
      <dgm:t>
        <a:bodyPr/>
        <a:lstStyle/>
        <a:p>
          <a:endParaRPr lang="hr-HR"/>
        </a:p>
      </dgm:t>
    </dgm:pt>
    <dgm:pt modelId="{4E0DDE7D-38C5-4891-B6B3-E84CBE27FFE3}" type="sibTrans" cxnId="{1D43E104-F161-4AE3-B309-809BD854EDD3}">
      <dgm:prSet/>
      <dgm:spPr/>
      <dgm:t>
        <a:bodyPr/>
        <a:lstStyle/>
        <a:p>
          <a:endParaRPr lang="hr-HR"/>
        </a:p>
      </dgm:t>
    </dgm:pt>
    <dgm:pt modelId="{1DFBC5E7-B862-4875-A789-4AC16694CE96}">
      <dgm:prSet/>
      <dgm:spPr>
        <a:solidFill>
          <a:srgbClr val="114B87"/>
        </a:solidFill>
      </dgm:spPr>
      <dgm:t>
        <a:bodyPr/>
        <a:lstStyle/>
        <a:p>
          <a:r>
            <a:rPr lang="hr-HR" b="1"/>
            <a:t>STRATEŠKI PLAN ZPP 2023. - 2027.</a:t>
          </a:r>
          <a:endParaRPr lang="hr-HR"/>
        </a:p>
      </dgm:t>
    </dgm:pt>
    <dgm:pt modelId="{D741AB8E-058B-4371-904C-9213BAA88464}" type="parTrans" cxnId="{401D7836-0610-49ED-8153-5EE489FC299D}">
      <dgm:prSet/>
      <dgm:spPr/>
      <dgm:t>
        <a:bodyPr/>
        <a:lstStyle/>
        <a:p>
          <a:endParaRPr lang="hr-HR"/>
        </a:p>
      </dgm:t>
    </dgm:pt>
    <dgm:pt modelId="{ACFA634B-14F5-4976-9863-7DC72F0244D6}" type="sibTrans" cxnId="{401D7836-0610-49ED-8153-5EE489FC299D}">
      <dgm:prSet/>
      <dgm:spPr/>
      <dgm:t>
        <a:bodyPr/>
        <a:lstStyle/>
        <a:p>
          <a:endParaRPr lang="hr-HR"/>
        </a:p>
      </dgm:t>
    </dgm:pt>
    <dgm:pt modelId="{DD95732B-1D73-4D64-B4DB-DEDD832F96CF}">
      <dgm:prSet/>
      <dgm:spPr>
        <a:solidFill>
          <a:srgbClr val="114B87"/>
        </a:solidFill>
      </dgm:spPr>
      <dgm:t>
        <a:bodyPr/>
        <a:lstStyle/>
        <a:p>
          <a:r>
            <a:rPr lang="hr-HR"/>
            <a:t>mjere poljoprivredne politike koje se financiraju iz proračuna EU-a: izravna plaćanja, mjere ruralnog razvoja, sektorske mjere</a:t>
          </a:r>
        </a:p>
      </dgm:t>
    </dgm:pt>
    <dgm:pt modelId="{6A92A575-3695-4E94-8988-265A4B3ED5E5}" type="parTrans" cxnId="{5861D34E-6601-4054-B581-1E78BF7A7BB1}">
      <dgm:prSet/>
      <dgm:spPr/>
      <dgm:t>
        <a:bodyPr/>
        <a:lstStyle/>
        <a:p>
          <a:endParaRPr lang="hr-HR"/>
        </a:p>
      </dgm:t>
    </dgm:pt>
    <dgm:pt modelId="{63B8D7F4-11DF-464A-A84D-9DAC640D77D4}" type="sibTrans" cxnId="{5861D34E-6601-4054-B581-1E78BF7A7BB1}">
      <dgm:prSet/>
      <dgm:spPr/>
      <dgm:t>
        <a:bodyPr/>
        <a:lstStyle/>
        <a:p>
          <a:endParaRPr lang="hr-HR"/>
        </a:p>
      </dgm:t>
    </dgm:pt>
    <dgm:pt modelId="{7B7DBD75-132A-453B-953D-366094A00617}">
      <dgm:prSet/>
      <dgm:spPr>
        <a:solidFill>
          <a:srgbClr val="114B87"/>
        </a:solidFill>
      </dgm:spPr>
      <dgm:t>
        <a:bodyPr/>
        <a:lstStyle/>
        <a:p>
          <a:r>
            <a:rPr lang="hr-HR"/>
            <a:t>Ukupno dostupno </a:t>
          </a:r>
          <a:r>
            <a:rPr lang="hr-HR" b="1"/>
            <a:t>3,42 </a:t>
          </a:r>
          <a:r>
            <a:rPr lang="hr-HR" b="1" err="1"/>
            <a:t>mlrd</a:t>
          </a:r>
          <a:r>
            <a:rPr lang="hr-HR" b="1"/>
            <a:t> €</a:t>
          </a:r>
        </a:p>
      </dgm:t>
    </dgm:pt>
    <dgm:pt modelId="{7E3D24D2-F7CC-4850-A374-189FDF39F143}" type="parTrans" cxnId="{65A0E30A-0495-43E9-9200-18D76379AE4C}">
      <dgm:prSet/>
      <dgm:spPr/>
      <dgm:t>
        <a:bodyPr/>
        <a:lstStyle/>
        <a:p>
          <a:endParaRPr lang="hr-HR"/>
        </a:p>
      </dgm:t>
    </dgm:pt>
    <dgm:pt modelId="{C34D4BD6-C5E9-48BC-A855-D71A1D445E4F}" type="sibTrans" cxnId="{65A0E30A-0495-43E9-9200-18D76379AE4C}">
      <dgm:prSet/>
      <dgm:spPr/>
      <dgm:t>
        <a:bodyPr/>
        <a:lstStyle/>
        <a:p>
          <a:endParaRPr lang="hr-HR"/>
        </a:p>
      </dgm:t>
    </dgm:pt>
    <dgm:pt modelId="{9CF62878-7058-482F-835B-8F76BFC6C996}" type="pres">
      <dgm:prSet presAssocID="{1530CE91-11CE-4E71-AB30-69B9558B424E}" presName="CompostProcess" presStyleCnt="0">
        <dgm:presLayoutVars>
          <dgm:dir/>
          <dgm:resizeHandles val="exact"/>
        </dgm:presLayoutVars>
      </dgm:prSet>
      <dgm:spPr/>
    </dgm:pt>
    <dgm:pt modelId="{847DEAFC-D079-42ED-BC38-C44F4BF4F52B}" type="pres">
      <dgm:prSet presAssocID="{1530CE91-11CE-4E71-AB30-69B9558B424E}" presName="arrow" presStyleLbl="bgShp" presStyleIdx="0" presStyleCnt="1"/>
      <dgm:spPr/>
    </dgm:pt>
    <dgm:pt modelId="{C29D2CA2-2211-48DD-A29B-73288A2E0CB2}" type="pres">
      <dgm:prSet presAssocID="{1530CE91-11CE-4E71-AB30-69B9558B424E}" presName="linearProcess" presStyleCnt="0"/>
      <dgm:spPr/>
    </dgm:pt>
    <dgm:pt modelId="{8867BC87-7D49-4A06-801B-B691E161F02E}" type="pres">
      <dgm:prSet presAssocID="{F9B12D68-C516-4356-8DC7-586E9762F7F1}" presName="textNode" presStyleLbl="node1" presStyleIdx="0" presStyleCnt="3">
        <dgm:presLayoutVars>
          <dgm:bulletEnabled val="1"/>
        </dgm:presLayoutVars>
      </dgm:prSet>
      <dgm:spPr/>
    </dgm:pt>
    <dgm:pt modelId="{BA9F1659-F38A-49A2-A4B3-79807F7EF129}" type="pres">
      <dgm:prSet presAssocID="{1DF29A86-BDA4-42DD-9BB3-31658FBAE6C2}" presName="sibTrans" presStyleCnt="0"/>
      <dgm:spPr/>
    </dgm:pt>
    <dgm:pt modelId="{1A5CD4D5-0A42-468F-9491-9E29A00D9A43}" type="pres">
      <dgm:prSet presAssocID="{73B55B47-4229-4FFF-A88C-00E42B4B86AA}" presName="textNode" presStyleLbl="node1" presStyleIdx="1" presStyleCnt="3">
        <dgm:presLayoutVars>
          <dgm:bulletEnabled val="1"/>
        </dgm:presLayoutVars>
      </dgm:prSet>
      <dgm:spPr/>
    </dgm:pt>
    <dgm:pt modelId="{39E9E527-B952-4346-BD1E-C43308CC6C27}" type="pres">
      <dgm:prSet presAssocID="{4FA25E81-C3F5-4B2E-BFDA-AF72F3518357}" presName="sibTrans" presStyleCnt="0"/>
      <dgm:spPr/>
    </dgm:pt>
    <dgm:pt modelId="{78E67DA2-0893-49CC-A58D-60057FF88627}" type="pres">
      <dgm:prSet presAssocID="{1DFBC5E7-B862-4875-A789-4AC16694CE96}" presName="textNode" presStyleLbl="node1" presStyleIdx="2" presStyleCnt="3">
        <dgm:presLayoutVars>
          <dgm:bulletEnabled val="1"/>
        </dgm:presLayoutVars>
      </dgm:prSet>
      <dgm:spPr/>
    </dgm:pt>
  </dgm:ptLst>
  <dgm:cxnLst>
    <dgm:cxn modelId="{1D43E104-F161-4AE3-B309-809BD854EDD3}" srcId="{73B55B47-4229-4FFF-A88C-00E42B4B86AA}" destId="{9D623F72-F91F-45D4-8050-519FAE325471}" srcOrd="1" destOrd="0" parTransId="{70724DA8-B0B1-4966-AA61-9B45001983ED}" sibTransId="{4E0DDE7D-38C5-4891-B6B3-E84CBE27FFE3}"/>
    <dgm:cxn modelId="{65A0E30A-0495-43E9-9200-18D76379AE4C}" srcId="{1DFBC5E7-B862-4875-A789-4AC16694CE96}" destId="{7B7DBD75-132A-453B-953D-366094A00617}" srcOrd="1" destOrd="0" parTransId="{7E3D24D2-F7CC-4850-A374-189FDF39F143}" sibTransId="{C34D4BD6-C5E9-48BC-A855-D71A1D445E4F}"/>
    <dgm:cxn modelId="{C3FC1024-5E91-4590-82AE-05E1FD6E60D1}" type="presOf" srcId="{9670C9C3-9B6D-4697-BE0E-6E51D960C07F}" destId="{8867BC87-7D49-4A06-801B-B691E161F02E}" srcOrd="0" destOrd="2" presId="urn:microsoft.com/office/officeart/2005/8/layout/hProcess9"/>
    <dgm:cxn modelId="{401D7836-0610-49ED-8153-5EE489FC299D}" srcId="{1530CE91-11CE-4E71-AB30-69B9558B424E}" destId="{1DFBC5E7-B862-4875-A789-4AC16694CE96}" srcOrd="2" destOrd="0" parTransId="{D741AB8E-058B-4371-904C-9213BAA88464}" sibTransId="{ACFA634B-14F5-4976-9863-7DC72F0244D6}"/>
    <dgm:cxn modelId="{36572543-A8D8-4FA7-8826-03C15346EFF9}" type="presOf" srcId="{46742543-BAEC-4266-8EDB-62616FEAEA42}" destId="{1A5CD4D5-0A42-468F-9491-9E29A00D9A43}" srcOrd="0" destOrd="1" presId="urn:microsoft.com/office/officeart/2005/8/layout/hProcess9"/>
    <dgm:cxn modelId="{D61D2B46-1B70-4A74-9529-1B6EB421D209}" type="presOf" srcId="{57534967-FF79-4E93-A4BF-CC3A47B7E78F}" destId="{8867BC87-7D49-4A06-801B-B691E161F02E}" srcOrd="0" destOrd="1" presId="urn:microsoft.com/office/officeart/2005/8/layout/hProcess9"/>
    <dgm:cxn modelId="{1EEE7F6C-C6C7-4E62-B034-27C7156CFCAD}" type="presOf" srcId="{1DFBC5E7-B862-4875-A789-4AC16694CE96}" destId="{78E67DA2-0893-49CC-A58D-60057FF88627}" srcOrd="0" destOrd="0" presId="urn:microsoft.com/office/officeart/2005/8/layout/hProcess9"/>
    <dgm:cxn modelId="{5861D34E-6601-4054-B581-1E78BF7A7BB1}" srcId="{1DFBC5E7-B862-4875-A789-4AC16694CE96}" destId="{DD95732B-1D73-4D64-B4DB-DEDD832F96CF}" srcOrd="0" destOrd="0" parTransId="{6A92A575-3695-4E94-8988-265A4B3ED5E5}" sibTransId="{63B8D7F4-11DF-464A-A84D-9DAC640D77D4}"/>
    <dgm:cxn modelId="{0F3A4950-8424-42A2-B052-8E6BA8A2BEFC}" srcId="{F9B12D68-C516-4356-8DC7-586E9762F7F1}" destId="{9670C9C3-9B6D-4697-BE0E-6E51D960C07F}" srcOrd="1" destOrd="0" parTransId="{A3B55A6B-9022-4AF7-83AF-7E01174041C5}" sibTransId="{C0E18421-821B-42B5-B3F3-A82EC2C6E4AC}"/>
    <dgm:cxn modelId="{EB4CD056-82E3-4DC6-B816-BA9B239EF575}" srcId="{1530CE91-11CE-4E71-AB30-69B9558B424E}" destId="{73B55B47-4229-4FFF-A88C-00E42B4B86AA}" srcOrd="1" destOrd="0" parTransId="{2E8D405D-CDB9-4145-A427-2496D50E0214}" sibTransId="{4FA25E81-C3F5-4B2E-BFDA-AF72F3518357}"/>
    <dgm:cxn modelId="{944CBC99-3E3F-4755-885B-25A27096556D}" type="presOf" srcId="{7B7DBD75-132A-453B-953D-366094A00617}" destId="{78E67DA2-0893-49CC-A58D-60057FF88627}" srcOrd="0" destOrd="2" presId="urn:microsoft.com/office/officeart/2005/8/layout/hProcess9"/>
    <dgm:cxn modelId="{ED58F9A6-0CD8-4E26-867D-3F187DD46B5F}" type="presOf" srcId="{9D623F72-F91F-45D4-8050-519FAE325471}" destId="{1A5CD4D5-0A42-468F-9491-9E29A00D9A43}" srcOrd="0" destOrd="2" presId="urn:microsoft.com/office/officeart/2005/8/layout/hProcess9"/>
    <dgm:cxn modelId="{3220A8B9-3BC2-4C0F-A735-D17171E0598B}" type="presOf" srcId="{73B55B47-4229-4FFF-A88C-00E42B4B86AA}" destId="{1A5CD4D5-0A42-468F-9491-9E29A00D9A43}" srcOrd="0" destOrd="0" presId="urn:microsoft.com/office/officeart/2005/8/layout/hProcess9"/>
    <dgm:cxn modelId="{C04A6BBB-75FA-49D3-BBF9-8447F8141A2A}" type="presOf" srcId="{DD95732B-1D73-4D64-B4DB-DEDD832F96CF}" destId="{78E67DA2-0893-49CC-A58D-60057FF88627}" srcOrd="0" destOrd="1" presId="urn:microsoft.com/office/officeart/2005/8/layout/hProcess9"/>
    <dgm:cxn modelId="{10F67DCB-CE12-431B-B7BF-AB76F943D973}" srcId="{1530CE91-11CE-4E71-AB30-69B9558B424E}" destId="{F9B12D68-C516-4356-8DC7-586E9762F7F1}" srcOrd="0" destOrd="0" parTransId="{B5AC31B5-0A1A-4E29-8F18-91D30BAB952A}" sibTransId="{1DF29A86-BDA4-42DD-9BB3-31658FBAE6C2}"/>
    <dgm:cxn modelId="{8E0E8BD5-0803-48EE-A2F9-BB444D41A0D3}" srcId="{73B55B47-4229-4FFF-A88C-00E42B4B86AA}" destId="{46742543-BAEC-4266-8EDB-62616FEAEA42}" srcOrd="0" destOrd="0" parTransId="{3BD63C0C-31C2-45E4-8D30-1E6791EE557E}" sibTransId="{4EFD7F56-BB31-4A83-B4EE-AC5A989E0CAB}"/>
    <dgm:cxn modelId="{FFFD08DB-E03A-4872-ADE6-9FEA612CC05E}" type="presOf" srcId="{F9B12D68-C516-4356-8DC7-586E9762F7F1}" destId="{8867BC87-7D49-4A06-801B-B691E161F02E}" srcOrd="0" destOrd="0" presId="urn:microsoft.com/office/officeart/2005/8/layout/hProcess9"/>
    <dgm:cxn modelId="{98A43CEC-1813-42FB-8107-7298F2CB2630}" type="presOf" srcId="{1530CE91-11CE-4E71-AB30-69B9558B424E}" destId="{9CF62878-7058-482F-835B-8F76BFC6C996}" srcOrd="0" destOrd="0" presId="urn:microsoft.com/office/officeart/2005/8/layout/hProcess9"/>
    <dgm:cxn modelId="{CEA312FA-223C-4C63-A02B-CECB00C8C8BF}" srcId="{F9B12D68-C516-4356-8DC7-586E9762F7F1}" destId="{57534967-FF79-4E93-A4BF-CC3A47B7E78F}" srcOrd="0" destOrd="0" parTransId="{FF08D0B7-7546-480C-A5BD-8E1A6A87BDA0}" sibTransId="{C5A2DAC0-9703-432A-948F-9A3E184599F0}"/>
    <dgm:cxn modelId="{8A5F85A9-8D8D-4A34-B5A4-6F566C6399EC}" type="presParOf" srcId="{9CF62878-7058-482F-835B-8F76BFC6C996}" destId="{847DEAFC-D079-42ED-BC38-C44F4BF4F52B}" srcOrd="0" destOrd="0" presId="urn:microsoft.com/office/officeart/2005/8/layout/hProcess9"/>
    <dgm:cxn modelId="{2F9190B2-D415-4B95-80C3-1E4B5EF249F1}" type="presParOf" srcId="{9CF62878-7058-482F-835B-8F76BFC6C996}" destId="{C29D2CA2-2211-48DD-A29B-73288A2E0CB2}" srcOrd="1" destOrd="0" presId="urn:microsoft.com/office/officeart/2005/8/layout/hProcess9"/>
    <dgm:cxn modelId="{A1A13D3C-E28A-4855-B65F-B89501E77C13}" type="presParOf" srcId="{C29D2CA2-2211-48DD-A29B-73288A2E0CB2}" destId="{8867BC87-7D49-4A06-801B-B691E161F02E}" srcOrd="0" destOrd="0" presId="urn:microsoft.com/office/officeart/2005/8/layout/hProcess9"/>
    <dgm:cxn modelId="{59891A25-3814-450C-B29D-0BE88CE4EC82}" type="presParOf" srcId="{C29D2CA2-2211-48DD-A29B-73288A2E0CB2}" destId="{BA9F1659-F38A-49A2-A4B3-79807F7EF129}" srcOrd="1" destOrd="0" presId="urn:microsoft.com/office/officeart/2005/8/layout/hProcess9"/>
    <dgm:cxn modelId="{298EA121-05B8-4B69-9934-CA9E505809E6}" type="presParOf" srcId="{C29D2CA2-2211-48DD-A29B-73288A2E0CB2}" destId="{1A5CD4D5-0A42-468F-9491-9E29A00D9A43}" srcOrd="2" destOrd="0" presId="urn:microsoft.com/office/officeart/2005/8/layout/hProcess9"/>
    <dgm:cxn modelId="{F9FE9373-AACA-40A6-A294-6643599D24DC}" type="presParOf" srcId="{C29D2CA2-2211-48DD-A29B-73288A2E0CB2}" destId="{39E9E527-B952-4346-BD1E-C43308CC6C27}" srcOrd="3" destOrd="0" presId="urn:microsoft.com/office/officeart/2005/8/layout/hProcess9"/>
    <dgm:cxn modelId="{616DFF79-F400-4359-89D9-E4BC7C2B904D}" type="presParOf" srcId="{C29D2CA2-2211-48DD-A29B-73288A2E0CB2}" destId="{78E67DA2-0893-49CC-A58D-60057FF8862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FCF470-AF2D-4C62-A0A2-F751B1D6D0AC}" type="doc">
      <dgm:prSet loTypeId="urn:microsoft.com/office/officeart/2005/8/layout/hProcess9" loCatId="process" qsTypeId="urn:microsoft.com/office/officeart/2005/8/quickstyle/simple1" qsCatId="simple" csTypeId="urn:microsoft.com/office/officeart/2005/8/colors/accent1_2" csCatId="accent1" phldr="1"/>
      <dgm:spPr/>
    </dgm:pt>
    <dgm:pt modelId="{570EE965-263E-417A-9C96-B42EB7CC436D}">
      <dgm:prSet phldrT="[Tekst]"/>
      <dgm:spPr/>
      <dgm:t>
        <a:bodyPr/>
        <a:lstStyle/>
        <a:p>
          <a:r>
            <a:rPr lang="en-GB" noProof="0" dirty="0"/>
            <a:t>16 </a:t>
          </a:r>
        </a:p>
        <a:p>
          <a:r>
            <a:rPr lang="hr-HR" noProof="0" dirty="0"/>
            <a:t>Država članica</a:t>
          </a:r>
          <a:endParaRPr lang="en-GB" noProof="0" dirty="0"/>
        </a:p>
      </dgm:t>
    </dgm:pt>
    <dgm:pt modelId="{0B29CE73-B233-436F-B3DD-C2BC65D6FB31}" type="parTrans" cxnId="{D2C21190-53C6-4ED4-91B9-6C8512B2341C}">
      <dgm:prSet/>
      <dgm:spPr/>
      <dgm:t>
        <a:bodyPr/>
        <a:lstStyle/>
        <a:p>
          <a:endParaRPr lang="hr-HR"/>
        </a:p>
      </dgm:t>
    </dgm:pt>
    <dgm:pt modelId="{362D569D-E0A8-46CE-BC4A-689B696E5CB3}" type="sibTrans" cxnId="{D2C21190-53C6-4ED4-91B9-6C8512B2341C}">
      <dgm:prSet/>
      <dgm:spPr/>
      <dgm:t>
        <a:bodyPr/>
        <a:lstStyle/>
        <a:p>
          <a:endParaRPr lang="hr-HR"/>
        </a:p>
      </dgm:t>
    </dgm:pt>
    <dgm:pt modelId="{CE5BAE22-394A-4922-BAED-D3FAA92EB6AE}">
      <dgm:prSet phldrT="[Tekst]"/>
      <dgm:spPr/>
      <dgm:t>
        <a:bodyPr/>
        <a:lstStyle/>
        <a:p>
          <a:r>
            <a:rPr lang="en-GB" noProof="0" dirty="0"/>
            <a:t>53</a:t>
          </a:r>
        </a:p>
        <a:p>
          <a:r>
            <a:rPr lang="hr-HR" noProof="0" dirty="0"/>
            <a:t>Individualnih dionika</a:t>
          </a:r>
          <a:endParaRPr lang="en-GB" noProof="0" dirty="0"/>
        </a:p>
      </dgm:t>
    </dgm:pt>
    <dgm:pt modelId="{102EEC07-CDD9-474F-BE7F-DEBDD6BEE60C}" type="parTrans" cxnId="{8D08FDCF-3E37-458E-93A7-D1CFEE27B3C5}">
      <dgm:prSet/>
      <dgm:spPr/>
      <dgm:t>
        <a:bodyPr/>
        <a:lstStyle/>
        <a:p>
          <a:endParaRPr lang="hr-HR"/>
        </a:p>
      </dgm:t>
    </dgm:pt>
    <dgm:pt modelId="{B71E59DE-D438-461F-A0F6-C03E0AF84467}" type="sibTrans" cxnId="{8D08FDCF-3E37-458E-93A7-D1CFEE27B3C5}">
      <dgm:prSet/>
      <dgm:spPr/>
      <dgm:t>
        <a:bodyPr/>
        <a:lstStyle/>
        <a:p>
          <a:endParaRPr lang="hr-HR"/>
        </a:p>
      </dgm:t>
    </dgm:pt>
    <dgm:pt modelId="{3F921F0F-6299-4AFF-9D1B-8BB60FA78C35}">
      <dgm:prSet phldrT="[Tekst]"/>
      <dgm:spPr/>
      <dgm:t>
        <a:bodyPr/>
        <a:lstStyle/>
        <a:p>
          <a:r>
            <a:rPr lang="en-GB" noProof="0" dirty="0"/>
            <a:t>H2020 </a:t>
          </a:r>
          <a:r>
            <a:rPr lang="en-GB" noProof="0" dirty="0" err="1"/>
            <a:t>proje</a:t>
          </a:r>
          <a:r>
            <a:rPr lang="hr-HR" noProof="0" dirty="0" err="1"/>
            <a:t>kti</a:t>
          </a:r>
          <a:endParaRPr lang="en-GB" noProof="0" dirty="0"/>
        </a:p>
        <a:p>
          <a:r>
            <a:rPr lang="hr-HR" noProof="0" dirty="0"/>
            <a:t>Sveučilišna zajednica</a:t>
          </a:r>
          <a:endParaRPr lang="en-GB" noProof="0" dirty="0"/>
        </a:p>
        <a:p>
          <a:r>
            <a:rPr lang="hr-HR" noProof="0" dirty="0"/>
            <a:t>lokalni i regionalni dionici</a:t>
          </a:r>
          <a:endParaRPr lang="en-GB" noProof="0" dirty="0"/>
        </a:p>
        <a:p>
          <a:r>
            <a:rPr lang="hr-HR" noProof="0" dirty="0" err="1"/>
            <a:t>MSPovi</a:t>
          </a:r>
          <a:endParaRPr lang="en-GB" noProof="0" dirty="0"/>
        </a:p>
      </dgm:t>
    </dgm:pt>
    <dgm:pt modelId="{5081116B-9965-486C-A461-32FE864C22FE}" type="parTrans" cxnId="{F6BC542B-8083-4A8F-8C74-F7D1CCB9DD11}">
      <dgm:prSet/>
      <dgm:spPr/>
      <dgm:t>
        <a:bodyPr/>
        <a:lstStyle/>
        <a:p>
          <a:endParaRPr lang="hr-HR"/>
        </a:p>
      </dgm:t>
    </dgm:pt>
    <dgm:pt modelId="{E4A19666-32DB-474B-AE82-359A396923FD}" type="sibTrans" cxnId="{F6BC542B-8083-4A8F-8C74-F7D1CCB9DD11}">
      <dgm:prSet/>
      <dgm:spPr/>
      <dgm:t>
        <a:bodyPr/>
        <a:lstStyle/>
        <a:p>
          <a:endParaRPr lang="hr-HR"/>
        </a:p>
      </dgm:t>
    </dgm:pt>
    <dgm:pt modelId="{A4954552-FC85-41E7-B5ED-50CB080717F6}" type="pres">
      <dgm:prSet presAssocID="{2FFCF470-AF2D-4C62-A0A2-F751B1D6D0AC}" presName="CompostProcess" presStyleCnt="0">
        <dgm:presLayoutVars>
          <dgm:dir/>
          <dgm:resizeHandles val="exact"/>
        </dgm:presLayoutVars>
      </dgm:prSet>
      <dgm:spPr/>
    </dgm:pt>
    <dgm:pt modelId="{36F37BA8-CBB3-4F8F-9AAD-DD623603BC92}" type="pres">
      <dgm:prSet presAssocID="{2FFCF470-AF2D-4C62-A0A2-F751B1D6D0AC}" presName="arrow" presStyleLbl="bgShp" presStyleIdx="0" presStyleCnt="1"/>
      <dgm:spPr/>
    </dgm:pt>
    <dgm:pt modelId="{BCB7DF7C-77FA-4071-954B-8CBDE08C6192}" type="pres">
      <dgm:prSet presAssocID="{2FFCF470-AF2D-4C62-A0A2-F751B1D6D0AC}" presName="linearProcess" presStyleCnt="0"/>
      <dgm:spPr/>
    </dgm:pt>
    <dgm:pt modelId="{A3CF0464-FA29-4959-88C1-B10EA5BC9CA4}" type="pres">
      <dgm:prSet presAssocID="{570EE965-263E-417A-9C96-B42EB7CC436D}" presName="textNode" presStyleLbl="node1" presStyleIdx="0" presStyleCnt="3">
        <dgm:presLayoutVars>
          <dgm:bulletEnabled val="1"/>
        </dgm:presLayoutVars>
      </dgm:prSet>
      <dgm:spPr/>
    </dgm:pt>
    <dgm:pt modelId="{860EF660-AAA6-4AA4-AF28-F0D5FEE27F0D}" type="pres">
      <dgm:prSet presAssocID="{362D569D-E0A8-46CE-BC4A-689B696E5CB3}" presName="sibTrans" presStyleCnt="0"/>
      <dgm:spPr/>
    </dgm:pt>
    <dgm:pt modelId="{3D44BDDB-86E2-42FF-BF43-398DF9331C36}" type="pres">
      <dgm:prSet presAssocID="{CE5BAE22-394A-4922-BAED-D3FAA92EB6AE}" presName="textNode" presStyleLbl="node1" presStyleIdx="1" presStyleCnt="3">
        <dgm:presLayoutVars>
          <dgm:bulletEnabled val="1"/>
        </dgm:presLayoutVars>
      </dgm:prSet>
      <dgm:spPr/>
    </dgm:pt>
    <dgm:pt modelId="{B0CC9E15-7801-4584-8102-CCB9838B1EBA}" type="pres">
      <dgm:prSet presAssocID="{B71E59DE-D438-461F-A0F6-C03E0AF84467}" presName="sibTrans" presStyleCnt="0"/>
      <dgm:spPr/>
    </dgm:pt>
    <dgm:pt modelId="{B7573F50-563D-451D-BF70-E05FCDD9B799}" type="pres">
      <dgm:prSet presAssocID="{3F921F0F-6299-4AFF-9D1B-8BB60FA78C35}" presName="textNode" presStyleLbl="node1" presStyleIdx="2" presStyleCnt="3">
        <dgm:presLayoutVars>
          <dgm:bulletEnabled val="1"/>
        </dgm:presLayoutVars>
      </dgm:prSet>
      <dgm:spPr/>
    </dgm:pt>
  </dgm:ptLst>
  <dgm:cxnLst>
    <dgm:cxn modelId="{F6BC542B-8083-4A8F-8C74-F7D1CCB9DD11}" srcId="{2FFCF470-AF2D-4C62-A0A2-F751B1D6D0AC}" destId="{3F921F0F-6299-4AFF-9D1B-8BB60FA78C35}" srcOrd="2" destOrd="0" parTransId="{5081116B-9965-486C-A461-32FE864C22FE}" sibTransId="{E4A19666-32DB-474B-AE82-359A396923FD}"/>
    <dgm:cxn modelId="{B95FBE2B-3882-4EEF-836E-D96724A57818}" type="presOf" srcId="{3F921F0F-6299-4AFF-9D1B-8BB60FA78C35}" destId="{B7573F50-563D-451D-BF70-E05FCDD9B799}" srcOrd="0" destOrd="0" presId="urn:microsoft.com/office/officeart/2005/8/layout/hProcess9"/>
    <dgm:cxn modelId="{EEE4865A-53EB-4693-9860-107300FEE02A}" type="presOf" srcId="{CE5BAE22-394A-4922-BAED-D3FAA92EB6AE}" destId="{3D44BDDB-86E2-42FF-BF43-398DF9331C36}" srcOrd="0" destOrd="0" presId="urn:microsoft.com/office/officeart/2005/8/layout/hProcess9"/>
    <dgm:cxn modelId="{DA27D185-18E6-4C0A-B7DD-A129E31964DF}" type="presOf" srcId="{2FFCF470-AF2D-4C62-A0A2-F751B1D6D0AC}" destId="{A4954552-FC85-41E7-B5ED-50CB080717F6}" srcOrd="0" destOrd="0" presId="urn:microsoft.com/office/officeart/2005/8/layout/hProcess9"/>
    <dgm:cxn modelId="{D2C21190-53C6-4ED4-91B9-6C8512B2341C}" srcId="{2FFCF470-AF2D-4C62-A0A2-F751B1D6D0AC}" destId="{570EE965-263E-417A-9C96-B42EB7CC436D}" srcOrd="0" destOrd="0" parTransId="{0B29CE73-B233-436F-B3DD-C2BC65D6FB31}" sibTransId="{362D569D-E0A8-46CE-BC4A-689B696E5CB3}"/>
    <dgm:cxn modelId="{FAD9F390-A3A7-4006-9243-3B3D97436D47}" type="presOf" srcId="{570EE965-263E-417A-9C96-B42EB7CC436D}" destId="{A3CF0464-FA29-4959-88C1-B10EA5BC9CA4}" srcOrd="0" destOrd="0" presId="urn:microsoft.com/office/officeart/2005/8/layout/hProcess9"/>
    <dgm:cxn modelId="{8D08FDCF-3E37-458E-93A7-D1CFEE27B3C5}" srcId="{2FFCF470-AF2D-4C62-A0A2-F751B1D6D0AC}" destId="{CE5BAE22-394A-4922-BAED-D3FAA92EB6AE}" srcOrd="1" destOrd="0" parTransId="{102EEC07-CDD9-474F-BE7F-DEBDD6BEE60C}" sibTransId="{B71E59DE-D438-461F-A0F6-C03E0AF84467}"/>
    <dgm:cxn modelId="{43C73D94-469E-4DF2-8885-E9F907B08E08}" type="presParOf" srcId="{A4954552-FC85-41E7-B5ED-50CB080717F6}" destId="{36F37BA8-CBB3-4F8F-9AAD-DD623603BC92}" srcOrd="0" destOrd="0" presId="urn:microsoft.com/office/officeart/2005/8/layout/hProcess9"/>
    <dgm:cxn modelId="{64BCC40D-8AA8-4C77-858F-C0C1A533585A}" type="presParOf" srcId="{A4954552-FC85-41E7-B5ED-50CB080717F6}" destId="{BCB7DF7C-77FA-4071-954B-8CBDE08C6192}" srcOrd="1" destOrd="0" presId="urn:microsoft.com/office/officeart/2005/8/layout/hProcess9"/>
    <dgm:cxn modelId="{F607D64F-ED1A-4CED-BDE7-1A5A1D3B366E}" type="presParOf" srcId="{BCB7DF7C-77FA-4071-954B-8CBDE08C6192}" destId="{A3CF0464-FA29-4959-88C1-B10EA5BC9CA4}" srcOrd="0" destOrd="0" presId="urn:microsoft.com/office/officeart/2005/8/layout/hProcess9"/>
    <dgm:cxn modelId="{F2141565-86D8-49F8-B193-9EBEBF99E4AB}" type="presParOf" srcId="{BCB7DF7C-77FA-4071-954B-8CBDE08C6192}" destId="{860EF660-AAA6-4AA4-AF28-F0D5FEE27F0D}" srcOrd="1" destOrd="0" presId="urn:microsoft.com/office/officeart/2005/8/layout/hProcess9"/>
    <dgm:cxn modelId="{9B383CE5-1A58-4F07-8788-DF171A615E0C}" type="presParOf" srcId="{BCB7DF7C-77FA-4071-954B-8CBDE08C6192}" destId="{3D44BDDB-86E2-42FF-BF43-398DF9331C36}" srcOrd="2" destOrd="0" presId="urn:microsoft.com/office/officeart/2005/8/layout/hProcess9"/>
    <dgm:cxn modelId="{5E597A65-A862-4972-A6F8-FA15861A0BD4}" type="presParOf" srcId="{BCB7DF7C-77FA-4071-954B-8CBDE08C6192}" destId="{B0CC9E15-7801-4584-8102-CCB9838B1EBA}" srcOrd="3" destOrd="0" presId="urn:microsoft.com/office/officeart/2005/8/layout/hProcess9"/>
    <dgm:cxn modelId="{9C30766B-D2E2-4E1B-ADD1-F461CED373D7}" type="presParOf" srcId="{BCB7DF7C-77FA-4071-954B-8CBDE08C6192}" destId="{B7573F50-563D-451D-BF70-E05FCDD9B799}"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0C0EA9-BA71-4568-B71C-E97F8EFDCEA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hr-HR"/>
        </a:p>
      </dgm:t>
    </dgm:pt>
    <dgm:pt modelId="{08B6650C-E0CC-4194-9AB9-6C098DA2532D}">
      <dgm:prSet phldrT="[Tekst]"/>
      <dgm:spPr/>
      <dgm:t>
        <a:bodyPr/>
        <a:lstStyle/>
        <a:p>
          <a:r>
            <a:rPr lang="hr-HR" noProof="0" dirty="0"/>
            <a:t>Infrastruktura</a:t>
          </a:r>
          <a:endParaRPr lang="en-GB" noProof="0" dirty="0"/>
        </a:p>
      </dgm:t>
    </dgm:pt>
    <dgm:pt modelId="{D190299E-0B98-40A6-AC7E-A6516BA87D4E}" type="parTrans" cxnId="{176B1938-BC3A-4545-96E9-07A80D7C12E7}">
      <dgm:prSet/>
      <dgm:spPr/>
      <dgm:t>
        <a:bodyPr/>
        <a:lstStyle/>
        <a:p>
          <a:endParaRPr lang="hr-HR"/>
        </a:p>
      </dgm:t>
    </dgm:pt>
    <dgm:pt modelId="{0B519606-2F73-40A4-9F74-B96B7BB17417}" type="sibTrans" cxnId="{176B1938-BC3A-4545-96E9-07A80D7C12E7}">
      <dgm:prSet/>
      <dgm:spPr/>
      <dgm:t>
        <a:bodyPr/>
        <a:lstStyle/>
        <a:p>
          <a:endParaRPr lang="hr-HR"/>
        </a:p>
      </dgm:t>
    </dgm:pt>
    <dgm:pt modelId="{32BC61C7-CB70-4DA3-B4DF-3245777C1BCC}">
      <dgm:prSet phldrT="[Tekst]"/>
      <dgm:spPr/>
      <dgm:t>
        <a:bodyPr/>
        <a:lstStyle/>
        <a:p>
          <a:r>
            <a:rPr lang="en-GB" noProof="0" dirty="0">
              <a:solidFill>
                <a:srgbClr val="114B87"/>
              </a:solidFill>
            </a:rPr>
            <a:t>Broadband – </a:t>
          </a:r>
          <a:endParaRPr lang="hr-HR" noProof="0" dirty="0">
            <a:solidFill>
              <a:srgbClr val="114B87"/>
            </a:solidFill>
          </a:endParaRPr>
        </a:p>
        <a:p>
          <a:r>
            <a:rPr lang="hr-HR" noProof="0" dirty="0">
              <a:solidFill>
                <a:srgbClr val="114B87"/>
              </a:solidFill>
            </a:rPr>
            <a:t>bijela</a:t>
          </a:r>
          <a:r>
            <a:rPr lang="en-GB" noProof="0" dirty="0">
              <a:solidFill>
                <a:srgbClr val="114B87"/>
              </a:solidFill>
            </a:rPr>
            <a:t>&amp;</a:t>
          </a:r>
          <a:r>
            <a:rPr lang="hr-HR" noProof="0" dirty="0">
              <a:solidFill>
                <a:srgbClr val="114B87"/>
              </a:solidFill>
            </a:rPr>
            <a:t>siva područja</a:t>
          </a:r>
          <a:endParaRPr lang="en-GB" noProof="0" dirty="0">
            <a:solidFill>
              <a:srgbClr val="114B87"/>
            </a:solidFill>
          </a:endParaRPr>
        </a:p>
        <a:p>
          <a:r>
            <a:rPr lang="en-GB" noProof="0" dirty="0">
              <a:solidFill>
                <a:srgbClr val="114B87"/>
              </a:solidFill>
            </a:rPr>
            <a:t>(</a:t>
          </a:r>
          <a:r>
            <a:rPr lang="hr-HR" noProof="0" dirty="0">
              <a:solidFill>
                <a:srgbClr val="114B87"/>
              </a:solidFill>
            </a:rPr>
            <a:t>NPOO</a:t>
          </a:r>
          <a:r>
            <a:rPr lang="en-GB" noProof="0" dirty="0">
              <a:solidFill>
                <a:srgbClr val="114B87"/>
              </a:solidFill>
            </a:rPr>
            <a:t>, ESIF)</a:t>
          </a:r>
        </a:p>
      </dgm:t>
    </dgm:pt>
    <dgm:pt modelId="{F0ACB3A9-02A7-47CB-AA82-B3A51E4D26CC}" type="parTrans" cxnId="{1AF8E598-6FDF-4461-8DF9-E4334756E0B6}">
      <dgm:prSet/>
      <dgm:spPr/>
      <dgm:t>
        <a:bodyPr/>
        <a:lstStyle/>
        <a:p>
          <a:endParaRPr lang="hr-HR"/>
        </a:p>
      </dgm:t>
    </dgm:pt>
    <dgm:pt modelId="{936E9200-42EC-4BED-A59D-4DB09C572BE2}" type="sibTrans" cxnId="{1AF8E598-6FDF-4461-8DF9-E4334756E0B6}">
      <dgm:prSet/>
      <dgm:spPr/>
      <dgm:t>
        <a:bodyPr/>
        <a:lstStyle/>
        <a:p>
          <a:endParaRPr lang="hr-HR"/>
        </a:p>
      </dgm:t>
    </dgm:pt>
    <dgm:pt modelId="{1BEDB9A6-8C45-4362-B116-F69A7B5E6D2C}">
      <dgm:prSet phldrT="[Tekst]"/>
      <dgm:spPr/>
      <dgm:t>
        <a:bodyPr/>
        <a:lstStyle/>
        <a:p>
          <a:r>
            <a:rPr lang="hr-HR" noProof="0" dirty="0"/>
            <a:t>Alati</a:t>
          </a:r>
          <a:endParaRPr lang="en-GB" noProof="0" dirty="0"/>
        </a:p>
      </dgm:t>
    </dgm:pt>
    <dgm:pt modelId="{07AA3344-705C-493B-9E58-175037C4738F}" type="parTrans" cxnId="{8D18933C-FA86-40FA-B270-56A12F8A422C}">
      <dgm:prSet/>
      <dgm:spPr/>
      <dgm:t>
        <a:bodyPr/>
        <a:lstStyle/>
        <a:p>
          <a:endParaRPr lang="hr-HR"/>
        </a:p>
      </dgm:t>
    </dgm:pt>
    <dgm:pt modelId="{6FD60A57-116E-46DB-933B-A99158C64688}" type="sibTrans" cxnId="{8D18933C-FA86-40FA-B270-56A12F8A422C}">
      <dgm:prSet/>
      <dgm:spPr/>
      <dgm:t>
        <a:bodyPr/>
        <a:lstStyle/>
        <a:p>
          <a:endParaRPr lang="hr-HR"/>
        </a:p>
      </dgm:t>
    </dgm:pt>
    <dgm:pt modelId="{4B73B4D3-E4F6-4BDD-9E88-E4991021F0EB}">
      <dgm:prSet phldrT="[Tekst]"/>
      <dgm:spPr/>
      <dgm:t>
        <a:bodyPr/>
        <a:lstStyle/>
        <a:p>
          <a:r>
            <a:rPr lang="hr-HR" noProof="0" dirty="0">
              <a:solidFill>
                <a:srgbClr val="114B87"/>
              </a:solidFill>
            </a:rPr>
            <a:t>Digitalne javne usluge</a:t>
          </a:r>
          <a:endParaRPr lang="en-GB" noProof="0" dirty="0">
            <a:solidFill>
              <a:srgbClr val="114B87"/>
            </a:solidFill>
          </a:endParaRPr>
        </a:p>
        <a:p>
          <a:r>
            <a:rPr lang="hr-HR" noProof="0" dirty="0">
              <a:solidFill>
                <a:srgbClr val="114B87"/>
              </a:solidFill>
            </a:rPr>
            <a:t>Pametna poljoprivreda</a:t>
          </a:r>
        </a:p>
        <a:p>
          <a:r>
            <a:rPr lang="hr-HR" noProof="0" dirty="0">
              <a:solidFill>
                <a:srgbClr val="114B87"/>
              </a:solidFill>
            </a:rPr>
            <a:t>Sustav </a:t>
          </a:r>
          <a:r>
            <a:rPr lang="hr-HR" noProof="0" dirty="0" err="1">
              <a:solidFill>
                <a:srgbClr val="114B87"/>
              </a:solidFill>
            </a:rPr>
            <a:t>sljedivosti</a:t>
          </a:r>
          <a:r>
            <a:rPr lang="hr-HR" noProof="0" dirty="0">
              <a:solidFill>
                <a:srgbClr val="114B87"/>
              </a:solidFill>
            </a:rPr>
            <a:t> proizvoda</a:t>
          </a:r>
          <a:endParaRPr lang="en-GB" noProof="0" dirty="0">
            <a:solidFill>
              <a:srgbClr val="114B87"/>
            </a:solidFill>
          </a:endParaRPr>
        </a:p>
        <a:p>
          <a:r>
            <a:rPr lang="en-GB" noProof="0" dirty="0">
              <a:solidFill>
                <a:srgbClr val="114B87"/>
              </a:solidFill>
            </a:rPr>
            <a:t>(</a:t>
          </a:r>
          <a:r>
            <a:rPr lang="hr-HR" noProof="0" dirty="0">
              <a:solidFill>
                <a:srgbClr val="114B87"/>
              </a:solidFill>
            </a:rPr>
            <a:t>NPOO - MP</a:t>
          </a:r>
          <a:r>
            <a:rPr lang="en-GB" noProof="0" dirty="0">
              <a:solidFill>
                <a:srgbClr val="114B87"/>
              </a:solidFill>
            </a:rPr>
            <a:t>)</a:t>
          </a:r>
        </a:p>
      </dgm:t>
    </dgm:pt>
    <dgm:pt modelId="{9CFD171D-B543-4A06-B780-94630D500E5E}" type="parTrans" cxnId="{639BF084-9D47-4D3B-90A4-7CBB98A72866}">
      <dgm:prSet/>
      <dgm:spPr/>
      <dgm:t>
        <a:bodyPr/>
        <a:lstStyle/>
        <a:p>
          <a:endParaRPr lang="hr-HR"/>
        </a:p>
      </dgm:t>
    </dgm:pt>
    <dgm:pt modelId="{398392AC-6B22-4471-9030-B2F036D5D844}" type="sibTrans" cxnId="{639BF084-9D47-4D3B-90A4-7CBB98A72866}">
      <dgm:prSet/>
      <dgm:spPr/>
      <dgm:t>
        <a:bodyPr/>
        <a:lstStyle/>
        <a:p>
          <a:endParaRPr lang="hr-HR"/>
        </a:p>
      </dgm:t>
    </dgm:pt>
    <dgm:pt modelId="{C1DF46DE-D65D-4252-9A6D-7C40FC47748F}">
      <dgm:prSet phldrT="[Tekst]"/>
      <dgm:spPr/>
      <dgm:t>
        <a:bodyPr/>
        <a:lstStyle/>
        <a:p>
          <a:r>
            <a:rPr lang="hr-HR" noProof="0" dirty="0"/>
            <a:t>Primjena</a:t>
          </a:r>
          <a:endParaRPr lang="en-GB" noProof="0" dirty="0"/>
        </a:p>
      </dgm:t>
    </dgm:pt>
    <dgm:pt modelId="{73AE8002-3851-4D26-8AAC-CA4E17BA2540}" type="parTrans" cxnId="{77DD503F-0CD3-4211-A913-4A41D8F46E5E}">
      <dgm:prSet/>
      <dgm:spPr/>
      <dgm:t>
        <a:bodyPr/>
        <a:lstStyle/>
        <a:p>
          <a:endParaRPr lang="hr-HR"/>
        </a:p>
      </dgm:t>
    </dgm:pt>
    <dgm:pt modelId="{BBE15833-9717-4069-A73A-585F92A698EE}" type="sibTrans" cxnId="{77DD503F-0CD3-4211-A913-4A41D8F46E5E}">
      <dgm:prSet/>
      <dgm:spPr/>
      <dgm:t>
        <a:bodyPr/>
        <a:lstStyle/>
        <a:p>
          <a:endParaRPr lang="hr-HR"/>
        </a:p>
      </dgm:t>
    </dgm:pt>
    <dgm:pt modelId="{F45D7764-07AE-454F-BEF9-AC0A5E432D76}">
      <dgm:prSet phldrT="[Tekst]"/>
      <dgm:spPr/>
      <dgm:t>
        <a:bodyPr/>
        <a:lstStyle/>
        <a:p>
          <a:r>
            <a:rPr lang="hr-HR" noProof="0" dirty="0">
              <a:solidFill>
                <a:srgbClr val="114B87"/>
              </a:solidFill>
            </a:rPr>
            <a:t>Investicije na razini poljoprivrednih gospodarstava,                  pametna sela</a:t>
          </a:r>
          <a:endParaRPr lang="en-GB" noProof="0" dirty="0">
            <a:solidFill>
              <a:srgbClr val="114B87"/>
            </a:solidFill>
          </a:endParaRPr>
        </a:p>
        <a:p>
          <a:r>
            <a:rPr lang="en-GB" noProof="0" dirty="0">
              <a:solidFill>
                <a:srgbClr val="114B87"/>
              </a:solidFill>
            </a:rPr>
            <a:t>(</a:t>
          </a:r>
          <a:r>
            <a:rPr lang="hr-HR" noProof="0" dirty="0">
              <a:solidFill>
                <a:srgbClr val="114B87"/>
              </a:solidFill>
            </a:rPr>
            <a:t>PRR</a:t>
          </a:r>
          <a:r>
            <a:rPr lang="en-GB" noProof="0" dirty="0">
              <a:solidFill>
                <a:srgbClr val="114B87"/>
              </a:solidFill>
            </a:rPr>
            <a:t>, SP</a:t>
          </a:r>
          <a:r>
            <a:rPr lang="hr-HR" noProof="0" dirty="0">
              <a:solidFill>
                <a:srgbClr val="114B87"/>
              </a:solidFill>
            </a:rPr>
            <a:t> ZPP</a:t>
          </a:r>
          <a:r>
            <a:rPr lang="en-GB" noProof="0" dirty="0">
              <a:solidFill>
                <a:srgbClr val="114B87"/>
              </a:solidFill>
            </a:rPr>
            <a:t>)</a:t>
          </a:r>
        </a:p>
      </dgm:t>
    </dgm:pt>
    <dgm:pt modelId="{99E709A2-800D-430A-BAED-929CF149DD53}" type="parTrans" cxnId="{8BC1A2A1-B86A-4D89-9FCA-17487E58C991}">
      <dgm:prSet/>
      <dgm:spPr/>
      <dgm:t>
        <a:bodyPr/>
        <a:lstStyle/>
        <a:p>
          <a:endParaRPr lang="hr-HR"/>
        </a:p>
      </dgm:t>
    </dgm:pt>
    <dgm:pt modelId="{0768629F-5945-4A3C-B0C7-50AD0C27D7A4}" type="sibTrans" cxnId="{8BC1A2A1-B86A-4D89-9FCA-17487E58C991}">
      <dgm:prSet/>
      <dgm:spPr/>
      <dgm:t>
        <a:bodyPr/>
        <a:lstStyle/>
        <a:p>
          <a:endParaRPr lang="hr-HR"/>
        </a:p>
      </dgm:t>
    </dgm:pt>
    <dgm:pt modelId="{3F9F2E70-160B-4FDE-8FFA-4BA5BDB52145}" type="pres">
      <dgm:prSet presAssocID="{5C0C0EA9-BA71-4568-B71C-E97F8EFDCEA5}" presName="Name0" presStyleCnt="0">
        <dgm:presLayoutVars>
          <dgm:chMax val="5"/>
          <dgm:chPref val="5"/>
          <dgm:dir/>
          <dgm:animLvl val="lvl"/>
        </dgm:presLayoutVars>
      </dgm:prSet>
      <dgm:spPr/>
    </dgm:pt>
    <dgm:pt modelId="{8A96562A-26D3-46EA-9111-A95E2C25A313}" type="pres">
      <dgm:prSet presAssocID="{08B6650C-E0CC-4194-9AB9-6C098DA2532D}" presName="parentText1" presStyleLbl="node1" presStyleIdx="0" presStyleCnt="3">
        <dgm:presLayoutVars>
          <dgm:chMax/>
          <dgm:chPref val="3"/>
          <dgm:bulletEnabled val="1"/>
        </dgm:presLayoutVars>
      </dgm:prSet>
      <dgm:spPr/>
    </dgm:pt>
    <dgm:pt modelId="{3F82690B-C082-47F8-B55D-FACC22F64700}" type="pres">
      <dgm:prSet presAssocID="{08B6650C-E0CC-4194-9AB9-6C098DA2532D}" presName="childText1" presStyleLbl="solidAlignAcc1" presStyleIdx="0" presStyleCnt="3" custScaleY="62725" custLinFactNeighborX="0" custLinFactNeighborY="-20575">
        <dgm:presLayoutVars>
          <dgm:chMax val="0"/>
          <dgm:chPref val="0"/>
          <dgm:bulletEnabled val="1"/>
        </dgm:presLayoutVars>
      </dgm:prSet>
      <dgm:spPr/>
    </dgm:pt>
    <dgm:pt modelId="{698FB409-4EDF-4606-B3CC-7972A7C7F1F0}" type="pres">
      <dgm:prSet presAssocID="{1BEDB9A6-8C45-4362-B116-F69A7B5E6D2C}" presName="parentText2" presStyleLbl="node1" presStyleIdx="1" presStyleCnt="3" custScaleX="106421" custLinFactNeighborX="-2310" custLinFactNeighborY="0">
        <dgm:presLayoutVars>
          <dgm:chMax/>
          <dgm:chPref val="3"/>
          <dgm:bulletEnabled val="1"/>
        </dgm:presLayoutVars>
      </dgm:prSet>
      <dgm:spPr/>
    </dgm:pt>
    <dgm:pt modelId="{A465BF08-6BC8-4EBB-9BEB-06482B63E68D}" type="pres">
      <dgm:prSet presAssocID="{1BEDB9A6-8C45-4362-B116-F69A7B5E6D2C}" presName="childText2" presStyleLbl="solidAlignAcc1" presStyleIdx="1" presStyleCnt="3" custScaleX="113191" custScaleY="66396" custLinFactNeighborX="-6009" custLinFactNeighborY="-19571">
        <dgm:presLayoutVars>
          <dgm:chMax val="0"/>
          <dgm:chPref val="0"/>
          <dgm:bulletEnabled val="1"/>
        </dgm:presLayoutVars>
      </dgm:prSet>
      <dgm:spPr/>
    </dgm:pt>
    <dgm:pt modelId="{DDDAB070-7982-4735-9E71-684CFB752CC0}" type="pres">
      <dgm:prSet presAssocID="{C1DF46DE-D65D-4252-9A6D-7C40FC47748F}" presName="parentText3" presStyleLbl="node1" presStyleIdx="2" presStyleCnt="3">
        <dgm:presLayoutVars>
          <dgm:chMax/>
          <dgm:chPref val="3"/>
          <dgm:bulletEnabled val="1"/>
        </dgm:presLayoutVars>
      </dgm:prSet>
      <dgm:spPr/>
    </dgm:pt>
    <dgm:pt modelId="{7B5DF91E-6418-4B17-B741-5B0CF5789221}" type="pres">
      <dgm:prSet presAssocID="{C1DF46DE-D65D-4252-9A6D-7C40FC47748F}" presName="childText3" presStyleLbl="solidAlignAcc1" presStyleIdx="2" presStyleCnt="3" custScaleY="66784" custLinFactNeighborX="614" custLinFactNeighborY="-18142">
        <dgm:presLayoutVars>
          <dgm:chMax val="0"/>
          <dgm:chPref val="0"/>
          <dgm:bulletEnabled val="1"/>
        </dgm:presLayoutVars>
      </dgm:prSet>
      <dgm:spPr/>
    </dgm:pt>
  </dgm:ptLst>
  <dgm:cxnLst>
    <dgm:cxn modelId="{329DA812-A3D4-4EA5-ACE5-FC338F7A6071}" type="presOf" srcId="{08B6650C-E0CC-4194-9AB9-6C098DA2532D}" destId="{8A96562A-26D3-46EA-9111-A95E2C25A313}" srcOrd="0" destOrd="0" presId="urn:microsoft.com/office/officeart/2009/3/layout/IncreasingArrowsProcess"/>
    <dgm:cxn modelId="{176B1938-BC3A-4545-96E9-07A80D7C12E7}" srcId="{5C0C0EA9-BA71-4568-B71C-E97F8EFDCEA5}" destId="{08B6650C-E0CC-4194-9AB9-6C098DA2532D}" srcOrd="0" destOrd="0" parTransId="{D190299E-0B98-40A6-AC7E-A6516BA87D4E}" sibTransId="{0B519606-2F73-40A4-9F74-B96B7BB17417}"/>
    <dgm:cxn modelId="{8D18933C-FA86-40FA-B270-56A12F8A422C}" srcId="{5C0C0EA9-BA71-4568-B71C-E97F8EFDCEA5}" destId="{1BEDB9A6-8C45-4362-B116-F69A7B5E6D2C}" srcOrd="1" destOrd="0" parTransId="{07AA3344-705C-493B-9E58-175037C4738F}" sibTransId="{6FD60A57-116E-46DB-933B-A99158C64688}"/>
    <dgm:cxn modelId="{77DD503F-0CD3-4211-A913-4A41D8F46E5E}" srcId="{5C0C0EA9-BA71-4568-B71C-E97F8EFDCEA5}" destId="{C1DF46DE-D65D-4252-9A6D-7C40FC47748F}" srcOrd="2" destOrd="0" parTransId="{73AE8002-3851-4D26-8AAC-CA4E17BA2540}" sibTransId="{BBE15833-9717-4069-A73A-585F92A698EE}"/>
    <dgm:cxn modelId="{12B36B4A-086B-4E3D-B8C5-03C670506224}" type="presOf" srcId="{1BEDB9A6-8C45-4362-B116-F69A7B5E6D2C}" destId="{698FB409-4EDF-4606-B3CC-7972A7C7F1F0}" srcOrd="0" destOrd="0" presId="urn:microsoft.com/office/officeart/2009/3/layout/IncreasingArrowsProcess"/>
    <dgm:cxn modelId="{5F835455-FD0C-4884-B442-1DE1D05E9DF6}" type="presOf" srcId="{C1DF46DE-D65D-4252-9A6D-7C40FC47748F}" destId="{DDDAB070-7982-4735-9E71-684CFB752CC0}" srcOrd="0" destOrd="0" presId="urn:microsoft.com/office/officeart/2009/3/layout/IncreasingArrowsProcess"/>
    <dgm:cxn modelId="{13270D77-7292-4D74-975E-AABC2903BF82}" type="presOf" srcId="{32BC61C7-CB70-4DA3-B4DF-3245777C1BCC}" destId="{3F82690B-C082-47F8-B55D-FACC22F64700}" srcOrd="0" destOrd="0" presId="urn:microsoft.com/office/officeart/2009/3/layout/IncreasingArrowsProcess"/>
    <dgm:cxn modelId="{639BF084-9D47-4D3B-90A4-7CBB98A72866}" srcId="{1BEDB9A6-8C45-4362-B116-F69A7B5E6D2C}" destId="{4B73B4D3-E4F6-4BDD-9E88-E4991021F0EB}" srcOrd="0" destOrd="0" parTransId="{9CFD171D-B543-4A06-B780-94630D500E5E}" sibTransId="{398392AC-6B22-4471-9030-B2F036D5D844}"/>
    <dgm:cxn modelId="{46DD4685-0161-4498-B7BF-BFAEB6568226}" type="presOf" srcId="{F45D7764-07AE-454F-BEF9-AC0A5E432D76}" destId="{7B5DF91E-6418-4B17-B741-5B0CF5789221}" srcOrd="0" destOrd="0" presId="urn:microsoft.com/office/officeart/2009/3/layout/IncreasingArrowsProcess"/>
    <dgm:cxn modelId="{1AF8E598-6FDF-4461-8DF9-E4334756E0B6}" srcId="{08B6650C-E0CC-4194-9AB9-6C098DA2532D}" destId="{32BC61C7-CB70-4DA3-B4DF-3245777C1BCC}" srcOrd="0" destOrd="0" parTransId="{F0ACB3A9-02A7-47CB-AA82-B3A51E4D26CC}" sibTransId="{936E9200-42EC-4BED-A59D-4DB09C572BE2}"/>
    <dgm:cxn modelId="{8BC1A2A1-B86A-4D89-9FCA-17487E58C991}" srcId="{C1DF46DE-D65D-4252-9A6D-7C40FC47748F}" destId="{F45D7764-07AE-454F-BEF9-AC0A5E432D76}" srcOrd="0" destOrd="0" parTransId="{99E709A2-800D-430A-BAED-929CF149DD53}" sibTransId="{0768629F-5945-4A3C-B0C7-50AD0C27D7A4}"/>
    <dgm:cxn modelId="{F15AF8D1-9580-44AF-836C-2579E531AC13}" type="presOf" srcId="{5C0C0EA9-BA71-4568-B71C-E97F8EFDCEA5}" destId="{3F9F2E70-160B-4FDE-8FFA-4BA5BDB52145}" srcOrd="0" destOrd="0" presId="urn:microsoft.com/office/officeart/2009/3/layout/IncreasingArrowsProcess"/>
    <dgm:cxn modelId="{1F69EBF3-D08F-41E9-A269-1C21A097BCE2}" type="presOf" srcId="{4B73B4D3-E4F6-4BDD-9E88-E4991021F0EB}" destId="{A465BF08-6BC8-4EBB-9BEB-06482B63E68D}" srcOrd="0" destOrd="0" presId="urn:microsoft.com/office/officeart/2009/3/layout/IncreasingArrowsProcess"/>
    <dgm:cxn modelId="{E113183C-4293-4020-AB6E-A8C63C542F0D}" type="presParOf" srcId="{3F9F2E70-160B-4FDE-8FFA-4BA5BDB52145}" destId="{8A96562A-26D3-46EA-9111-A95E2C25A313}" srcOrd="0" destOrd="0" presId="urn:microsoft.com/office/officeart/2009/3/layout/IncreasingArrowsProcess"/>
    <dgm:cxn modelId="{9038A135-AA00-4AD4-81A6-021CEF73A7A8}" type="presParOf" srcId="{3F9F2E70-160B-4FDE-8FFA-4BA5BDB52145}" destId="{3F82690B-C082-47F8-B55D-FACC22F64700}" srcOrd="1" destOrd="0" presId="urn:microsoft.com/office/officeart/2009/3/layout/IncreasingArrowsProcess"/>
    <dgm:cxn modelId="{E687F583-D732-44C1-915A-FC26B04632A8}" type="presParOf" srcId="{3F9F2E70-160B-4FDE-8FFA-4BA5BDB52145}" destId="{698FB409-4EDF-4606-B3CC-7972A7C7F1F0}" srcOrd="2" destOrd="0" presId="urn:microsoft.com/office/officeart/2009/3/layout/IncreasingArrowsProcess"/>
    <dgm:cxn modelId="{5674B676-C48F-4118-BCFB-97473EADDB3E}" type="presParOf" srcId="{3F9F2E70-160B-4FDE-8FFA-4BA5BDB52145}" destId="{A465BF08-6BC8-4EBB-9BEB-06482B63E68D}" srcOrd="3" destOrd="0" presId="urn:microsoft.com/office/officeart/2009/3/layout/IncreasingArrowsProcess"/>
    <dgm:cxn modelId="{2819D319-E5A1-4D45-A1C8-44F7D9B0EA3B}" type="presParOf" srcId="{3F9F2E70-160B-4FDE-8FFA-4BA5BDB52145}" destId="{DDDAB070-7982-4735-9E71-684CFB752CC0}" srcOrd="4" destOrd="0" presId="urn:microsoft.com/office/officeart/2009/3/layout/IncreasingArrowsProcess"/>
    <dgm:cxn modelId="{7BE57662-D447-409F-8236-7DC79FD81CF5}" type="presParOf" srcId="{3F9F2E70-160B-4FDE-8FFA-4BA5BDB52145}" destId="{7B5DF91E-6418-4B17-B741-5B0CF5789221}"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E3BCBA-C5F0-4294-A90A-5D4D4E7A0AF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hr-HR"/>
        </a:p>
      </dgm:t>
    </dgm:pt>
    <dgm:pt modelId="{291F3969-F3AB-489B-8D61-758BC0FF5754}">
      <dgm:prSet/>
      <dgm:spPr>
        <a:solidFill>
          <a:srgbClr val="114B87"/>
        </a:solidFill>
      </dgm:spPr>
      <dgm:t>
        <a:bodyPr/>
        <a:lstStyle/>
        <a:p>
          <a:r>
            <a:rPr lang="hr-HR"/>
            <a:t>5 natječaja </a:t>
          </a:r>
        </a:p>
      </dgm:t>
    </dgm:pt>
    <dgm:pt modelId="{CA6B0632-4FAB-4C37-9606-7CD2868C02B8}" type="parTrans" cxnId="{4E85212B-BEDC-4A31-8E68-7E79FB103A81}">
      <dgm:prSet/>
      <dgm:spPr/>
      <dgm:t>
        <a:bodyPr/>
        <a:lstStyle/>
        <a:p>
          <a:endParaRPr lang="hr-HR"/>
        </a:p>
      </dgm:t>
    </dgm:pt>
    <dgm:pt modelId="{8BEF6C01-6A5C-459C-8B7F-52A4A87BE774}" type="sibTrans" cxnId="{4E85212B-BEDC-4A31-8E68-7E79FB103A81}">
      <dgm:prSet/>
      <dgm:spPr/>
      <dgm:t>
        <a:bodyPr/>
        <a:lstStyle/>
        <a:p>
          <a:endParaRPr lang="hr-HR"/>
        </a:p>
      </dgm:t>
    </dgm:pt>
    <dgm:pt modelId="{303CC853-112E-4FD3-9A50-07585542F34C}">
      <dgm:prSet/>
      <dgm:spPr>
        <a:solidFill>
          <a:srgbClr val="114B87"/>
        </a:solidFill>
      </dgm:spPr>
      <dgm:t>
        <a:bodyPr/>
        <a:lstStyle/>
        <a:p>
          <a:r>
            <a:rPr lang="hr-HR"/>
            <a:t>371 odobreni projekt</a:t>
          </a:r>
        </a:p>
      </dgm:t>
    </dgm:pt>
    <dgm:pt modelId="{A142D32B-6577-4535-AFB6-BBFB90A14D1A}" type="parTrans" cxnId="{D8EA46B7-CF00-436A-9A46-2D447A698573}">
      <dgm:prSet/>
      <dgm:spPr/>
      <dgm:t>
        <a:bodyPr/>
        <a:lstStyle/>
        <a:p>
          <a:endParaRPr lang="hr-HR"/>
        </a:p>
      </dgm:t>
    </dgm:pt>
    <dgm:pt modelId="{24F11522-8592-48C7-BE60-E8017EB4964A}" type="sibTrans" cxnId="{D8EA46B7-CF00-436A-9A46-2D447A698573}">
      <dgm:prSet/>
      <dgm:spPr/>
      <dgm:t>
        <a:bodyPr/>
        <a:lstStyle/>
        <a:p>
          <a:endParaRPr lang="hr-HR"/>
        </a:p>
      </dgm:t>
    </dgm:pt>
    <dgm:pt modelId="{3D6CE3C4-0943-4778-9B16-CCCDA5DD1D04}">
      <dgm:prSet custT="1"/>
      <dgm:spPr>
        <a:solidFill>
          <a:srgbClr val="114B87"/>
        </a:solidFill>
      </dgm:spPr>
      <dgm:t>
        <a:bodyPr/>
        <a:lstStyle/>
        <a:p>
          <a:r>
            <a:rPr lang="hr-HR" sz="1800" dirty="0"/>
            <a:t>72 </a:t>
          </a:r>
          <a:r>
            <a:rPr lang="hr-HR" sz="1800" dirty="0" err="1"/>
            <a:t>mil</a:t>
          </a:r>
          <a:r>
            <a:rPr lang="hr-HR" sz="1800" dirty="0"/>
            <a:t> HRK: </a:t>
          </a:r>
        </a:p>
        <a:p>
          <a:r>
            <a:rPr lang="en-US" sz="1800" dirty="0"/>
            <a:t>85% </a:t>
          </a:r>
          <a:r>
            <a:rPr lang="hr-HR" sz="1800" dirty="0"/>
            <a:t>sektor stočarstva </a:t>
          </a:r>
          <a:r>
            <a:rPr lang="en-US" sz="1800" dirty="0"/>
            <a:t>(</a:t>
          </a:r>
          <a:r>
            <a:rPr lang="hr-HR" sz="1800" dirty="0"/>
            <a:t>robotizacija farmi</a:t>
          </a:r>
          <a:r>
            <a:rPr lang="en-US" sz="1800" dirty="0"/>
            <a:t>)</a:t>
          </a:r>
          <a:endParaRPr lang="hr-HR" sz="1800" dirty="0"/>
        </a:p>
        <a:p>
          <a:r>
            <a:rPr lang="en-US" sz="1800" dirty="0"/>
            <a:t> </a:t>
          </a:r>
          <a:endParaRPr lang="hr-HR" sz="1800" dirty="0"/>
        </a:p>
        <a:p>
          <a:r>
            <a:rPr lang="en-US" sz="1800" dirty="0"/>
            <a:t>15% </a:t>
          </a:r>
          <a:r>
            <a:rPr lang="hr-HR" sz="1800" dirty="0"/>
            <a:t>sektori biljne proizvodnje (</a:t>
          </a:r>
          <a:r>
            <a:rPr lang="en-US" sz="1800" dirty="0" err="1"/>
            <a:t>preci</a:t>
          </a:r>
          <a:r>
            <a:rPr lang="hr-HR" sz="1800" dirty="0"/>
            <a:t>zna poljoprivreda)</a:t>
          </a:r>
        </a:p>
      </dgm:t>
    </dgm:pt>
    <dgm:pt modelId="{2C221DD7-42C3-4344-8BD1-EF81A1FB9A4F}" type="parTrans" cxnId="{68750A8F-5DE5-45FE-A1B1-42DD4ED43610}">
      <dgm:prSet/>
      <dgm:spPr/>
      <dgm:t>
        <a:bodyPr/>
        <a:lstStyle/>
        <a:p>
          <a:endParaRPr lang="hr-HR"/>
        </a:p>
      </dgm:t>
    </dgm:pt>
    <dgm:pt modelId="{EC04FE8A-316B-42B3-9A3B-046C6AB64B37}" type="sibTrans" cxnId="{68750A8F-5DE5-45FE-A1B1-42DD4ED43610}">
      <dgm:prSet/>
      <dgm:spPr/>
      <dgm:t>
        <a:bodyPr/>
        <a:lstStyle/>
        <a:p>
          <a:endParaRPr lang="hr-HR"/>
        </a:p>
      </dgm:t>
    </dgm:pt>
    <dgm:pt modelId="{9F0F29AE-EB80-4738-B517-1221F6A72449}">
      <dgm:prSet custT="1"/>
      <dgm:spPr>
        <a:solidFill>
          <a:srgbClr val="114B87"/>
        </a:solidFill>
      </dgm:spPr>
      <dgm:t>
        <a:bodyPr/>
        <a:lstStyle/>
        <a:p>
          <a:r>
            <a:rPr lang="hr-HR" sz="2000" dirty="0"/>
            <a:t>Oprema za preciznu poljoprivredu (GPS antene, bazne stanice </a:t>
          </a:r>
          <a:r>
            <a:rPr lang="hr-HR" sz="2000" dirty="0" err="1"/>
            <a:t>hardware&amp;software</a:t>
          </a:r>
          <a:r>
            <a:rPr lang="hr-HR" sz="2000" dirty="0"/>
            <a:t>) </a:t>
          </a:r>
        </a:p>
        <a:p>
          <a:r>
            <a:rPr lang="hr-HR" sz="2000" dirty="0"/>
            <a:t>Oprema i programska rješenja za prikupljanje podataka za sjetvu, gnojidbu, zaštitu bilja, GIS tehnologije</a:t>
          </a:r>
        </a:p>
        <a:p>
          <a:r>
            <a:rPr lang="pl-PL" sz="2000" dirty="0"/>
            <a:t>Sustavi za automatsko upravljanje opremom/sekcijama na opremi</a:t>
          </a:r>
          <a:endParaRPr lang="hr-HR" sz="2000" dirty="0"/>
        </a:p>
      </dgm:t>
    </dgm:pt>
    <dgm:pt modelId="{7ECBF203-9585-43B3-AA38-4F2D40C4B5CB}" type="parTrans" cxnId="{28E26A0C-A108-41CA-A1BE-79210B0D546A}">
      <dgm:prSet/>
      <dgm:spPr/>
      <dgm:t>
        <a:bodyPr/>
        <a:lstStyle/>
        <a:p>
          <a:endParaRPr lang="hr-HR"/>
        </a:p>
      </dgm:t>
    </dgm:pt>
    <dgm:pt modelId="{272FF2DE-BE06-4B89-851B-12CC3E06A7F8}" type="sibTrans" cxnId="{28E26A0C-A108-41CA-A1BE-79210B0D546A}">
      <dgm:prSet/>
      <dgm:spPr/>
      <dgm:t>
        <a:bodyPr/>
        <a:lstStyle/>
        <a:p>
          <a:endParaRPr lang="hr-HR"/>
        </a:p>
      </dgm:t>
    </dgm:pt>
    <dgm:pt modelId="{50733CE5-2644-4243-9C22-2D04B9E08D3A}" type="pres">
      <dgm:prSet presAssocID="{51E3BCBA-C5F0-4294-A90A-5D4D4E7A0AF0}" presName="Name0" presStyleCnt="0">
        <dgm:presLayoutVars>
          <dgm:dir/>
          <dgm:resizeHandles val="exact"/>
        </dgm:presLayoutVars>
      </dgm:prSet>
      <dgm:spPr/>
    </dgm:pt>
    <dgm:pt modelId="{FC693E84-2DE8-435D-8036-9C2DF9627DDF}" type="pres">
      <dgm:prSet presAssocID="{291F3969-F3AB-489B-8D61-758BC0FF5754}" presName="node" presStyleLbl="node1" presStyleIdx="0" presStyleCnt="4" custScaleX="54929" custScaleY="53375">
        <dgm:presLayoutVars>
          <dgm:bulletEnabled val="1"/>
        </dgm:presLayoutVars>
      </dgm:prSet>
      <dgm:spPr/>
    </dgm:pt>
    <dgm:pt modelId="{7731E7C1-1992-42D9-8379-0F2E5449F2A5}" type="pres">
      <dgm:prSet presAssocID="{8BEF6C01-6A5C-459C-8B7F-52A4A87BE774}" presName="sibTrans" presStyleLbl="sibTrans2D1" presStyleIdx="0" presStyleCnt="3"/>
      <dgm:spPr/>
    </dgm:pt>
    <dgm:pt modelId="{DFCD4CA0-B84A-48AE-BC1B-6CB92988BDD7}" type="pres">
      <dgm:prSet presAssocID="{8BEF6C01-6A5C-459C-8B7F-52A4A87BE774}" presName="connectorText" presStyleLbl="sibTrans2D1" presStyleIdx="0" presStyleCnt="3"/>
      <dgm:spPr/>
    </dgm:pt>
    <dgm:pt modelId="{24F452B3-D3E6-48FF-91C9-A11B62127A75}" type="pres">
      <dgm:prSet presAssocID="{303CC853-112E-4FD3-9A50-07585542F34C}" presName="node" presStyleLbl="node1" presStyleIdx="1" presStyleCnt="4" custScaleX="65955" custScaleY="56626">
        <dgm:presLayoutVars>
          <dgm:bulletEnabled val="1"/>
        </dgm:presLayoutVars>
      </dgm:prSet>
      <dgm:spPr/>
    </dgm:pt>
    <dgm:pt modelId="{71138362-D03E-4439-9710-B4EA04E08A8F}" type="pres">
      <dgm:prSet presAssocID="{24F11522-8592-48C7-BE60-E8017EB4964A}" presName="sibTrans" presStyleLbl="sibTrans2D1" presStyleIdx="1" presStyleCnt="3"/>
      <dgm:spPr/>
    </dgm:pt>
    <dgm:pt modelId="{7BEFC4F1-8F7A-4EE5-A18E-283899BB0157}" type="pres">
      <dgm:prSet presAssocID="{24F11522-8592-48C7-BE60-E8017EB4964A}" presName="connectorText" presStyleLbl="sibTrans2D1" presStyleIdx="1" presStyleCnt="3"/>
      <dgm:spPr/>
    </dgm:pt>
    <dgm:pt modelId="{1B841FE6-CA68-43B0-8E2B-0C1D27A03581}" type="pres">
      <dgm:prSet presAssocID="{3D6CE3C4-0943-4778-9B16-CCCDA5DD1D04}" presName="node" presStyleLbl="node1" presStyleIdx="2" presStyleCnt="4" custScaleX="120808" custScaleY="120017">
        <dgm:presLayoutVars>
          <dgm:bulletEnabled val="1"/>
        </dgm:presLayoutVars>
      </dgm:prSet>
      <dgm:spPr/>
    </dgm:pt>
    <dgm:pt modelId="{DE1FA951-9677-4D54-9D40-03F112B42944}" type="pres">
      <dgm:prSet presAssocID="{EC04FE8A-316B-42B3-9A3B-046C6AB64B37}" presName="sibTrans" presStyleLbl="sibTrans2D1" presStyleIdx="2" presStyleCnt="3"/>
      <dgm:spPr/>
    </dgm:pt>
    <dgm:pt modelId="{FD71ACB9-05AE-4094-BDA6-A6A0049B170D}" type="pres">
      <dgm:prSet presAssocID="{EC04FE8A-316B-42B3-9A3B-046C6AB64B37}" presName="connectorText" presStyleLbl="sibTrans2D1" presStyleIdx="2" presStyleCnt="3"/>
      <dgm:spPr/>
    </dgm:pt>
    <dgm:pt modelId="{A048DF5D-9AF2-4D54-BB55-51DC7992DA1C}" type="pres">
      <dgm:prSet presAssocID="{9F0F29AE-EB80-4738-B517-1221F6A72449}" presName="node" presStyleLbl="node1" presStyleIdx="3" presStyleCnt="4" custScaleX="174728" custScaleY="158391">
        <dgm:presLayoutVars>
          <dgm:bulletEnabled val="1"/>
        </dgm:presLayoutVars>
      </dgm:prSet>
      <dgm:spPr/>
    </dgm:pt>
  </dgm:ptLst>
  <dgm:cxnLst>
    <dgm:cxn modelId="{28E26A0C-A108-41CA-A1BE-79210B0D546A}" srcId="{51E3BCBA-C5F0-4294-A90A-5D4D4E7A0AF0}" destId="{9F0F29AE-EB80-4738-B517-1221F6A72449}" srcOrd="3" destOrd="0" parTransId="{7ECBF203-9585-43B3-AA38-4F2D40C4B5CB}" sibTransId="{272FF2DE-BE06-4B89-851B-12CC3E06A7F8}"/>
    <dgm:cxn modelId="{4E85212B-BEDC-4A31-8E68-7E79FB103A81}" srcId="{51E3BCBA-C5F0-4294-A90A-5D4D4E7A0AF0}" destId="{291F3969-F3AB-489B-8D61-758BC0FF5754}" srcOrd="0" destOrd="0" parTransId="{CA6B0632-4FAB-4C37-9606-7CD2868C02B8}" sibTransId="{8BEF6C01-6A5C-459C-8B7F-52A4A87BE774}"/>
    <dgm:cxn modelId="{DC58E45D-7FD7-46D6-A104-6C1B1D52296F}" type="presOf" srcId="{9F0F29AE-EB80-4738-B517-1221F6A72449}" destId="{A048DF5D-9AF2-4D54-BB55-51DC7992DA1C}" srcOrd="0" destOrd="0" presId="urn:microsoft.com/office/officeart/2005/8/layout/process1"/>
    <dgm:cxn modelId="{83B44862-6B48-48E9-A87B-ABD660319260}" type="presOf" srcId="{303CC853-112E-4FD3-9A50-07585542F34C}" destId="{24F452B3-D3E6-48FF-91C9-A11B62127A75}" srcOrd="0" destOrd="0" presId="urn:microsoft.com/office/officeart/2005/8/layout/process1"/>
    <dgm:cxn modelId="{EE7E1670-81CB-4247-8F49-81EB4AC738CE}" type="presOf" srcId="{291F3969-F3AB-489B-8D61-758BC0FF5754}" destId="{FC693E84-2DE8-435D-8036-9C2DF9627DDF}" srcOrd="0" destOrd="0" presId="urn:microsoft.com/office/officeart/2005/8/layout/process1"/>
    <dgm:cxn modelId="{DD4EBE70-E151-4B6D-83B8-D9A853313F75}" type="presOf" srcId="{EC04FE8A-316B-42B3-9A3B-046C6AB64B37}" destId="{DE1FA951-9677-4D54-9D40-03F112B42944}" srcOrd="0" destOrd="0" presId="urn:microsoft.com/office/officeart/2005/8/layout/process1"/>
    <dgm:cxn modelId="{55614B51-A336-414C-BE57-C30D2B504A14}" type="presOf" srcId="{3D6CE3C4-0943-4778-9B16-CCCDA5DD1D04}" destId="{1B841FE6-CA68-43B0-8E2B-0C1D27A03581}" srcOrd="0" destOrd="0" presId="urn:microsoft.com/office/officeart/2005/8/layout/process1"/>
    <dgm:cxn modelId="{9D32CA75-9617-47D9-AD21-393F4C0E2C95}" type="presOf" srcId="{EC04FE8A-316B-42B3-9A3B-046C6AB64B37}" destId="{FD71ACB9-05AE-4094-BDA6-A6A0049B170D}" srcOrd="1" destOrd="0" presId="urn:microsoft.com/office/officeart/2005/8/layout/process1"/>
    <dgm:cxn modelId="{68750A8F-5DE5-45FE-A1B1-42DD4ED43610}" srcId="{51E3BCBA-C5F0-4294-A90A-5D4D4E7A0AF0}" destId="{3D6CE3C4-0943-4778-9B16-CCCDA5DD1D04}" srcOrd="2" destOrd="0" parTransId="{2C221DD7-42C3-4344-8BD1-EF81A1FB9A4F}" sibTransId="{EC04FE8A-316B-42B3-9A3B-046C6AB64B37}"/>
    <dgm:cxn modelId="{6020379D-8BBA-402E-A457-665AA8B1B13F}" type="presOf" srcId="{8BEF6C01-6A5C-459C-8B7F-52A4A87BE774}" destId="{7731E7C1-1992-42D9-8379-0F2E5449F2A5}" srcOrd="0" destOrd="0" presId="urn:microsoft.com/office/officeart/2005/8/layout/process1"/>
    <dgm:cxn modelId="{AE06EBAB-4EB2-4DA8-8DBA-F3D57F1B78E1}" type="presOf" srcId="{51E3BCBA-C5F0-4294-A90A-5D4D4E7A0AF0}" destId="{50733CE5-2644-4243-9C22-2D04B9E08D3A}" srcOrd="0" destOrd="0" presId="urn:microsoft.com/office/officeart/2005/8/layout/process1"/>
    <dgm:cxn modelId="{D8EA46B7-CF00-436A-9A46-2D447A698573}" srcId="{51E3BCBA-C5F0-4294-A90A-5D4D4E7A0AF0}" destId="{303CC853-112E-4FD3-9A50-07585542F34C}" srcOrd="1" destOrd="0" parTransId="{A142D32B-6577-4535-AFB6-BBFB90A14D1A}" sibTransId="{24F11522-8592-48C7-BE60-E8017EB4964A}"/>
    <dgm:cxn modelId="{D042B8BF-74D2-42B5-9882-837A327D3226}" type="presOf" srcId="{8BEF6C01-6A5C-459C-8B7F-52A4A87BE774}" destId="{DFCD4CA0-B84A-48AE-BC1B-6CB92988BDD7}" srcOrd="1" destOrd="0" presId="urn:microsoft.com/office/officeart/2005/8/layout/process1"/>
    <dgm:cxn modelId="{2C274BE4-39FB-4B56-B775-03DF3F1CB7D1}" type="presOf" srcId="{24F11522-8592-48C7-BE60-E8017EB4964A}" destId="{7BEFC4F1-8F7A-4EE5-A18E-283899BB0157}" srcOrd="1" destOrd="0" presId="urn:microsoft.com/office/officeart/2005/8/layout/process1"/>
    <dgm:cxn modelId="{39893DFC-8775-4BA5-B38A-F36EBACC5195}" type="presOf" srcId="{24F11522-8592-48C7-BE60-E8017EB4964A}" destId="{71138362-D03E-4439-9710-B4EA04E08A8F}" srcOrd="0" destOrd="0" presId="urn:microsoft.com/office/officeart/2005/8/layout/process1"/>
    <dgm:cxn modelId="{111A093B-A4B2-4876-8A4E-8E0A5967D4D4}" type="presParOf" srcId="{50733CE5-2644-4243-9C22-2D04B9E08D3A}" destId="{FC693E84-2DE8-435D-8036-9C2DF9627DDF}" srcOrd="0" destOrd="0" presId="urn:microsoft.com/office/officeart/2005/8/layout/process1"/>
    <dgm:cxn modelId="{67E028F6-A075-46DE-B4D5-0408F6016D7F}" type="presParOf" srcId="{50733CE5-2644-4243-9C22-2D04B9E08D3A}" destId="{7731E7C1-1992-42D9-8379-0F2E5449F2A5}" srcOrd="1" destOrd="0" presId="urn:microsoft.com/office/officeart/2005/8/layout/process1"/>
    <dgm:cxn modelId="{BD1D6BDB-8379-44C0-BDF4-C8C3F1FC9A05}" type="presParOf" srcId="{7731E7C1-1992-42D9-8379-0F2E5449F2A5}" destId="{DFCD4CA0-B84A-48AE-BC1B-6CB92988BDD7}" srcOrd="0" destOrd="0" presId="urn:microsoft.com/office/officeart/2005/8/layout/process1"/>
    <dgm:cxn modelId="{89BED12E-16C3-4557-8979-9821558FC6C2}" type="presParOf" srcId="{50733CE5-2644-4243-9C22-2D04B9E08D3A}" destId="{24F452B3-D3E6-48FF-91C9-A11B62127A75}" srcOrd="2" destOrd="0" presId="urn:microsoft.com/office/officeart/2005/8/layout/process1"/>
    <dgm:cxn modelId="{A9AE67BF-E521-41EA-A1FD-36CEF198E4C7}" type="presParOf" srcId="{50733CE5-2644-4243-9C22-2D04B9E08D3A}" destId="{71138362-D03E-4439-9710-B4EA04E08A8F}" srcOrd="3" destOrd="0" presId="urn:microsoft.com/office/officeart/2005/8/layout/process1"/>
    <dgm:cxn modelId="{E6076B39-E00D-4C2C-9CB0-366D53F30C8D}" type="presParOf" srcId="{71138362-D03E-4439-9710-B4EA04E08A8F}" destId="{7BEFC4F1-8F7A-4EE5-A18E-283899BB0157}" srcOrd="0" destOrd="0" presId="urn:microsoft.com/office/officeart/2005/8/layout/process1"/>
    <dgm:cxn modelId="{3F968885-0A60-4BC9-ADD6-332141185FE3}" type="presParOf" srcId="{50733CE5-2644-4243-9C22-2D04B9E08D3A}" destId="{1B841FE6-CA68-43B0-8E2B-0C1D27A03581}" srcOrd="4" destOrd="0" presId="urn:microsoft.com/office/officeart/2005/8/layout/process1"/>
    <dgm:cxn modelId="{F629F1EE-5A2B-4EA2-B27B-275135C7256B}" type="presParOf" srcId="{50733CE5-2644-4243-9C22-2D04B9E08D3A}" destId="{DE1FA951-9677-4D54-9D40-03F112B42944}" srcOrd="5" destOrd="0" presId="urn:microsoft.com/office/officeart/2005/8/layout/process1"/>
    <dgm:cxn modelId="{AA8F6BCE-7B7F-406D-8799-79F71C5951B8}" type="presParOf" srcId="{DE1FA951-9677-4D54-9D40-03F112B42944}" destId="{FD71ACB9-05AE-4094-BDA6-A6A0049B170D}" srcOrd="0" destOrd="0" presId="urn:microsoft.com/office/officeart/2005/8/layout/process1"/>
    <dgm:cxn modelId="{B228B56B-704B-479B-AAA4-A678335724AE}" type="presParOf" srcId="{50733CE5-2644-4243-9C22-2D04B9E08D3A}" destId="{A048DF5D-9AF2-4D54-BB55-51DC7992DA1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4796CD-9DAA-479E-A546-9D1A5A76600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hr-HR"/>
        </a:p>
      </dgm:t>
    </dgm:pt>
    <dgm:pt modelId="{EA416693-2BCD-482E-BF31-6B5139EAB99A}">
      <dgm:prSet custT="1"/>
      <dgm:spPr>
        <a:solidFill>
          <a:srgbClr val="114B87"/>
        </a:solidFill>
      </dgm:spPr>
      <dgm:t>
        <a:bodyPr/>
        <a:lstStyle/>
        <a:p>
          <a:r>
            <a:rPr lang="hr-HR" sz="2000" b="1" dirty="0"/>
            <a:t>Intervencije za „stvaranje” znanja i inovacija</a:t>
          </a:r>
          <a:endParaRPr lang="hr-HR" sz="2000" dirty="0"/>
        </a:p>
      </dgm:t>
    </dgm:pt>
    <dgm:pt modelId="{04D9B560-B39F-469B-A668-5471CA9AFB5D}" type="parTrans" cxnId="{9316F5F7-A815-4946-BD79-A220DAA6A0E0}">
      <dgm:prSet/>
      <dgm:spPr/>
      <dgm:t>
        <a:bodyPr/>
        <a:lstStyle/>
        <a:p>
          <a:endParaRPr lang="hr-HR"/>
        </a:p>
      </dgm:t>
    </dgm:pt>
    <dgm:pt modelId="{F250EB55-3530-47AA-AC08-C0327A909D55}" type="sibTrans" cxnId="{9316F5F7-A815-4946-BD79-A220DAA6A0E0}">
      <dgm:prSet/>
      <dgm:spPr/>
      <dgm:t>
        <a:bodyPr/>
        <a:lstStyle/>
        <a:p>
          <a:endParaRPr lang="hr-HR"/>
        </a:p>
      </dgm:t>
    </dgm:pt>
    <dgm:pt modelId="{298474AA-1AEA-48D8-95E1-8FFAF5F00319}">
      <dgm:prSet custT="1"/>
      <dgm:spPr>
        <a:solidFill>
          <a:srgbClr val="114B87"/>
        </a:solidFill>
      </dgm:spPr>
      <dgm:t>
        <a:bodyPr/>
        <a:lstStyle/>
        <a:p>
          <a:r>
            <a:rPr lang="hr-HR" sz="2000" dirty="0"/>
            <a:t>EIP (77.03) i AKIS (78)</a:t>
          </a:r>
        </a:p>
      </dgm:t>
    </dgm:pt>
    <dgm:pt modelId="{8AA6D776-03C3-4D93-B9B5-4916C5D733D8}" type="parTrans" cxnId="{4F977547-5E9A-4BDE-922C-84EAABE77FAD}">
      <dgm:prSet/>
      <dgm:spPr/>
      <dgm:t>
        <a:bodyPr/>
        <a:lstStyle/>
        <a:p>
          <a:endParaRPr lang="hr-HR"/>
        </a:p>
      </dgm:t>
    </dgm:pt>
    <dgm:pt modelId="{1DE714C9-B838-486F-8181-39EA14C473D5}" type="sibTrans" cxnId="{4F977547-5E9A-4BDE-922C-84EAABE77FAD}">
      <dgm:prSet/>
      <dgm:spPr/>
      <dgm:t>
        <a:bodyPr/>
        <a:lstStyle/>
        <a:p>
          <a:endParaRPr lang="hr-HR"/>
        </a:p>
      </dgm:t>
    </dgm:pt>
    <dgm:pt modelId="{7A792B2B-EAA5-4067-AC00-3D271FDFA9CC}">
      <dgm:prSet custT="1"/>
      <dgm:spPr>
        <a:solidFill>
          <a:srgbClr val="114B87"/>
        </a:solidFill>
      </dgm:spPr>
      <dgm:t>
        <a:bodyPr/>
        <a:lstStyle/>
        <a:p>
          <a:r>
            <a:rPr lang="hr-HR" sz="2000" dirty="0"/>
            <a:t>Poljoprivrednici, znanstvena zajednica, inovatori - zajednički definiraju potrebe i cilj istraživanja/inovaciju </a:t>
          </a:r>
        </a:p>
      </dgm:t>
    </dgm:pt>
    <dgm:pt modelId="{1828F11A-1CA7-4284-A3CC-01772A6FF603}" type="parTrans" cxnId="{8A031A17-16A6-4264-AAEE-3686886A34B1}">
      <dgm:prSet/>
      <dgm:spPr/>
      <dgm:t>
        <a:bodyPr/>
        <a:lstStyle/>
        <a:p>
          <a:endParaRPr lang="hr-HR"/>
        </a:p>
      </dgm:t>
    </dgm:pt>
    <dgm:pt modelId="{95ABDAC4-4778-47F3-926D-5631886E473C}" type="sibTrans" cxnId="{8A031A17-16A6-4264-AAEE-3686886A34B1}">
      <dgm:prSet/>
      <dgm:spPr/>
      <dgm:t>
        <a:bodyPr/>
        <a:lstStyle/>
        <a:p>
          <a:endParaRPr lang="hr-HR"/>
        </a:p>
      </dgm:t>
    </dgm:pt>
    <dgm:pt modelId="{78257623-D6DA-4F19-87EE-BFE5C50F5332}">
      <dgm:prSet custT="1"/>
      <dgm:spPr>
        <a:solidFill>
          <a:srgbClr val="114B87"/>
        </a:solidFill>
      </dgm:spPr>
      <dgm:t>
        <a:bodyPr/>
        <a:lstStyle/>
        <a:p>
          <a:r>
            <a:rPr lang="hr-HR" sz="2000" b="1" dirty="0"/>
            <a:t>Intervencije za implementaciju inovacija</a:t>
          </a:r>
          <a:endParaRPr lang="hr-HR" sz="2000" dirty="0"/>
        </a:p>
      </dgm:t>
    </dgm:pt>
    <dgm:pt modelId="{98608761-59AB-429B-A0F2-8DE23DEBA17A}" type="parTrans" cxnId="{046B32CC-03A0-41BB-B215-84C28E127FFE}">
      <dgm:prSet/>
      <dgm:spPr/>
      <dgm:t>
        <a:bodyPr/>
        <a:lstStyle/>
        <a:p>
          <a:endParaRPr lang="hr-HR"/>
        </a:p>
      </dgm:t>
    </dgm:pt>
    <dgm:pt modelId="{5A236464-6EEF-4649-A384-033380FEB75E}" type="sibTrans" cxnId="{046B32CC-03A0-41BB-B215-84C28E127FFE}">
      <dgm:prSet/>
      <dgm:spPr/>
      <dgm:t>
        <a:bodyPr/>
        <a:lstStyle/>
        <a:p>
          <a:endParaRPr lang="hr-HR"/>
        </a:p>
      </dgm:t>
    </dgm:pt>
    <dgm:pt modelId="{777B7866-3BDD-411D-B83B-FD4B0B0E5AE5}">
      <dgm:prSet custT="1"/>
      <dgm:spPr>
        <a:solidFill>
          <a:srgbClr val="114B87"/>
        </a:solidFill>
      </dgm:spPr>
      <dgm:t>
        <a:bodyPr/>
        <a:lstStyle/>
        <a:p>
          <a:r>
            <a:rPr lang="hr-HR" sz="2000" dirty="0"/>
            <a:t>Potencijalno sve intervencije u dijelu sektorskih intervencija i intervencija ruralnog razvoja</a:t>
          </a:r>
        </a:p>
      </dgm:t>
    </dgm:pt>
    <dgm:pt modelId="{738E0EF5-3D6C-456C-AC8E-0FB7947E647B}" type="parTrans" cxnId="{EE3A6B7C-3A48-48ED-9559-DBE503BDFC37}">
      <dgm:prSet/>
      <dgm:spPr/>
      <dgm:t>
        <a:bodyPr/>
        <a:lstStyle/>
        <a:p>
          <a:endParaRPr lang="hr-HR"/>
        </a:p>
      </dgm:t>
    </dgm:pt>
    <dgm:pt modelId="{6212F591-F310-4820-82C2-60BC0246FA82}" type="sibTrans" cxnId="{EE3A6B7C-3A48-48ED-9559-DBE503BDFC37}">
      <dgm:prSet/>
      <dgm:spPr/>
      <dgm:t>
        <a:bodyPr/>
        <a:lstStyle/>
        <a:p>
          <a:endParaRPr lang="hr-HR"/>
        </a:p>
      </dgm:t>
    </dgm:pt>
    <dgm:pt modelId="{70F3C943-A5C4-4589-9150-FE8C80054012}">
      <dgm:prSet custT="1"/>
      <dgm:spPr>
        <a:solidFill>
          <a:srgbClr val="114B87"/>
        </a:solidFill>
      </dgm:spPr>
      <dgm:t>
        <a:bodyPr/>
        <a:lstStyle/>
        <a:p>
          <a:r>
            <a:rPr lang="hr-HR" sz="2000" dirty="0"/>
            <a:t>Primjena na razini poljoprivrednog gospodarstva</a:t>
          </a:r>
        </a:p>
      </dgm:t>
    </dgm:pt>
    <dgm:pt modelId="{85CB0CB1-8E78-42EC-A3A6-CF0778C3AC62}" type="parTrans" cxnId="{85903137-267F-4CB2-8E75-659E2B6A6EB5}">
      <dgm:prSet/>
      <dgm:spPr/>
      <dgm:t>
        <a:bodyPr/>
        <a:lstStyle/>
        <a:p>
          <a:endParaRPr lang="hr-HR"/>
        </a:p>
      </dgm:t>
    </dgm:pt>
    <dgm:pt modelId="{BB0A0843-6DBA-46DA-81EF-D61A1EE211EF}" type="sibTrans" cxnId="{85903137-267F-4CB2-8E75-659E2B6A6EB5}">
      <dgm:prSet/>
      <dgm:spPr/>
      <dgm:t>
        <a:bodyPr/>
        <a:lstStyle/>
        <a:p>
          <a:endParaRPr lang="hr-HR"/>
        </a:p>
      </dgm:t>
    </dgm:pt>
    <dgm:pt modelId="{E74246BE-0928-4E69-8A26-FA84F20E2C18}" type="pres">
      <dgm:prSet presAssocID="{4E4796CD-9DAA-479E-A546-9D1A5A766005}" presName="Name0" presStyleCnt="0">
        <dgm:presLayoutVars>
          <dgm:dir/>
          <dgm:resizeHandles val="exact"/>
        </dgm:presLayoutVars>
      </dgm:prSet>
      <dgm:spPr/>
    </dgm:pt>
    <dgm:pt modelId="{2AD31B4E-9F77-40AE-A583-16CA473C9542}" type="pres">
      <dgm:prSet presAssocID="{EA416693-2BCD-482E-BF31-6B5139EAB99A}" presName="node" presStyleLbl="node1" presStyleIdx="0" presStyleCnt="2">
        <dgm:presLayoutVars>
          <dgm:bulletEnabled val="1"/>
        </dgm:presLayoutVars>
      </dgm:prSet>
      <dgm:spPr/>
    </dgm:pt>
    <dgm:pt modelId="{AE440EE7-AA6E-4646-B567-B8FF2AD97F38}" type="pres">
      <dgm:prSet presAssocID="{F250EB55-3530-47AA-AC08-C0327A909D55}" presName="sibTrans" presStyleLbl="sibTrans2D1" presStyleIdx="0" presStyleCnt="1"/>
      <dgm:spPr/>
    </dgm:pt>
    <dgm:pt modelId="{B029559F-6BC2-42AD-9C28-615AE537D089}" type="pres">
      <dgm:prSet presAssocID="{F250EB55-3530-47AA-AC08-C0327A909D55}" presName="connectorText" presStyleLbl="sibTrans2D1" presStyleIdx="0" presStyleCnt="1"/>
      <dgm:spPr/>
    </dgm:pt>
    <dgm:pt modelId="{4A297FF8-09C0-4DB8-9A2A-5127EED74250}" type="pres">
      <dgm:prSet presAssocID="{78257623-D6DA-4F19-87EE-BFE5C50F5332}" presName="node" presStyleLbl="node1" presStyleIdx="1" presStyleCnt="2">
        <dgm:presLayoutVars>
          <dgm:bulletEnabled val="1"/>
        </dgm:presLayoutVars>
      </dgm:prSet>
      <dgm:spPr/>
    </dgm:pt>
  </dgm:ptLst>
  <dgm:cxnLst>
    <dgm:cxn modelId="{8A031A17-16A6-4264-AAEE-3686886A34B1}" srcId="{EA416693-2BCD-482E-BF31-6B5139EAB99A}" destId="{7A792B2B-EAA5-4067-AC00-3D271FDFA9CC}" srcOrd="1" destOrd="0" parTransId="{1828F11A-1CA7-4284-A3CC-01772A6FF603}" sibTransId="{95ABDAC4-4778-47F3-926D-5631886E473C}"/>
    <dgm:cxn modelId="{391AA126-5468-4276-8366-A5597E95B080}" type="presOf" srcId="{4E4796CD-9DAA-479E-A546-9D1A5A766005}" destId="{E74246BE-0928-4E69-8A26-FA84F20E2C18}" srcOrd="0" destOrd="0" presId="urn:microsoft.com/office/officeart/2005/8/layout/process1"/>
    <dgm:cxn modelId="{3E860727-EB01-420E-8089-F25011A810F7}" type="presOf" srcId="{F250EB55-3530-47AA-AC08-C0327A909D55}" destId="{AE440EE7-AA6E-4646-B567-B8FF2AD97F38}" srcOrd="0" destOrd="0" presId="urn:microsoft.com/office/officeart/2005/8/layout/process1"/>
    <dgm:cxn modelId="{85903137-267F-4CB2-8E75-659E2B6A6EB5}" srcId="{78257623-D6DA-4F19-87EE-BFE5C50F5332}" destId="{70F3C943-A5C4-4589-9150-FE8C80054012}" srcOrd="1" destOrd="0" parTransId="{85CB0CB1-8E78-42EC-A3A6-CF0778C3AC62}" sibTransId="{BB0A0843-6DBA-46DA-81EF-D61A1EE211EF}"/>
    <dgm:cxn modelId="{F443A865-B314-45D6-AC1A-3B315A06ED15}" type="presOf" srcId="{298474AA-1AEA-48D8-95E1-8FFAF5F00319}" destId="{2AD31B4E-9F77-40AE-A583-16CA473C9542}" srcOrd="0" destOrd="1" presId="urn:microsoft.com/office/officeart/2005/8/layout/process1"/>
    <dgm:cxn modelId="{2DC20A67-7409-42BE-A84E-01F31D8B95A2}" type="presOf" srcId="{F250EB55-3530-47AA-AC08-C0327A909D55}" destId="{B029559F-6BC2-42AD-9C28-615AE537D089}" srcOrd="1" destOrd="0" presId="urn:microsoft.com/office/officeart/2005/8/layout/process1"/>
    <dgm:cxn modelId="{4F977547-5E9A-4BDE-922C-84EAABE77FAD}" srcId="{EA416693-2BCD-482E-BF31-6B5139EAB99A}" destId="{298474AA-1AEA-48D8-95E1-8FFAF5F00319}" srcOrd="0" destOrd="0" parTransId="{8AA6D776-03C3-4D93-B9B5-4916C5D733D8}" sibTransId="{1DE714C9-B838-486F-8181-39EA14C473D5}"/>
    <dgm:cxn modelId="{E633456F-B2CE-47D5-BE0E-00BFDBD82497}" type="presOf" srcId="{EA416693-2BCD-482E-BF31-6B5139EAB99A}" destId="{2AD31B4E-9F77-40AE-A583-16CA473C9542}" srcOrd="0" destOrd="0" presId="urn:microsoft.com/office/officeart/2005/8/layout/process1"/>
    <dgm:cxn modelId="{0F88A974-64EA-4919-9535-6D48CCAFECAC}" type="presOf" srcId="{70F3C943-A5C4-4589-9150-FE8C80054012}" destId="{4A297FF8-09C0-4DB8-9A2A-5127EED74250}" srcOrd="0" destOrd="2" presId="urn:microsoft.com/office/officeart/2005/8/layout/process1"/>
    <dgm:cxn modelId="{EE3A6B7C-3A48-48ED-9559-DBE503BDFC37}" srcId="{78257623-D6DA-4F19-87EE-BFE5C50F5332}" destId="{777B7866-3BDD-411D-B83B-FD4B0B0E5AE5}" srcOrd="0" destOrd="0" parTransId="{738E0EF5-3D6C-456C-AC8E-0FB7947E647B}" sibTransId="{6212F591-F310-4820-82C2-60BC0246FA82}"/>
    <dgm:cxn modelId="{533AA187-728C-46D2-AFAA-7962F2C058EA}" type="presOf" srcId="{777B7866-3BDD-411D-B83B-FD4B0B0E5AE5}" destId="{4A297FF8-09C0-4DB8-9A2A-5127EED74250}" srcOrd="0" destOrd="1" presId="urn:microsoft.com/office/officeart/2005/8/layout/process1"/>
    <dgm:cxn modelId="{046B32CC-03A0-41BB-B215-84C28E127FFE}" srcId="{4E4796CD-9DAA-479E-A546-9D1A5A766005}" destId="{78257623-D6DA-4F19-87EE-BFE5C50F5332}" srcOrd="1" destOrd="0" parTransId="{98608761-59AB-429B-A0F2-8DE23DEBA17A}" sibTransId="{5A236464-6EEF-4649-A384-033380FEB75E}"/>
    <dgm:cxn modelId="{C409E9E5-67F1-4757-B261-FF4CF0FB2E78}" type="presOf" srcId="{7A792B2B-EAA5-4067-AC00-3D271FDFA9CC}" destId="{2AD31B4E-9F77-40AE-A583-16CA473C9542}" srcOrd="0" destOrd="2" presId="urn:microsoft.com/office/officeart/2005/8/layout/process1"/>
    <dgm:cxn modelId="{1ED13FEB-AE9C-4DB0-BBD9-09737A95453A}" type="presOf" srcId="{78257623-D6DA-4F19-87EE-BFE5C50F5332}" destId="{4A297FF8-09C0-4DB8-9A2A-5127EED74250}" srcOrd="0" destOrd="0" presId="urn:microsoft.com/office/officeart/2005/8/layout/process1"/>
    <dgm:cxn modelId="{9316F5F7-A815-4946-BD79-A220DAA6A0E0}" srcId="{4E4796CD-9DAA-479E-A546-9D1A5A766005}" destId="{EA416693-2BCD-482E-BF31-6B5139EAB99A}" srcOrd="0" destOrd="0" parTransId="{04D9B560-B39F-469B-A668-5471CA9AFB5D}" sibTransId="{F250EB55-3530-47AA-AC08-C0327A909D55}"/>
    <dgm:cxn modelId="{735A0122-6D30-47BC-B92C-D9ED0EDA4286}" type="presParOf" srcId="{E74246BE-0928-4E69-8A26-FA84F20E2C18}" destId="{2AD31B4E-9F77-40AE-A583-16CA473C9542}" srcOrd="0" destOrd="0" presId="urn:microsoft.com/office/officeart/2005/8/layout/process1"/>
    <dgm:cxn modelId="{188C39EB-7722-4552-A360-BF579A74FE1A}" type="presParOf" srcId="{E74246BE-0928-4E69-8A26-FA84F20E2C18}" destId="{AE440EE7-AA6E-4646-B567-B8FF2AD97F38}" srcOrd="1" destOrd="0" presId="urn:microsoft.com/office/officeart/2005/8/layout/process1"/>
    <dgm:cxn modelId="{974C5A2B-1651-4B86-9373-E04398458F35}" type="presParOf" srcId="{AE440EE7-AA6E-4646-B567-B8FF2AD97F38}" destId="{B029559F-6BC2-42AD-9C28-615AE537D089}" srcOrd="0" destOrd="0" presId="urn:microsoft.com/office/officeart/2005/8/layout/process1"/>
    <dgm:cxn modelId="{E05B8B4D-F981-4C33-8A54-023948D3794F}" type="presParOf" srcId="{E74246BE-0928-4E69-8A26-FA84F20E2C18}" destId="{4A297FF8-09C0-4DB8-9A2A-5127EED7425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6C80C5-5373-4C37-A011-0EBCB65F3C2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hr-HR"/>
        </a:p>
      </dgm:t>
    </dgm:pt>
    <dgm:pt modelId="{3B4CEA72-E44A-4057-A92E-DAA1B1654F2A}">
      <dgm:prSet/>
      <dgm:spPr>
        <a:solidFill>
          <a:srgbClr val="114B87"/>
        </a:solidFill>
      </dgm:spPr>
      <dgm:t>
        <a:bodyPr/>
        <a:lstStyle/>
        <a:p>
          <a:r>
            <a:rPr lang="hr-HR" dirty="0">
              <a:solidFill>
                <a:schemeClr val="bg1"/>
              </a:solidFill>
            </a:rPr>
            <a:t>Digitalizacija (oprema i programska rješenja)</a:t>
          </a:r>
        </a:p>
      </dgm:t>
    </dgm:pt>
    <dgm:pt modelId="{2F8C6FE8-DACC-428B-9FE3-2A15231CC621}" type="parTrans" cxnId="{E249EBD2-48D0-4066-886E-325A770575F9}">
      <dgm:prSet/>
      <dgm:spPr/>
      <dgm:t>
        <a:bodyPr/>
        <a:lstStyle/>
        <a:p>
          <a:endParaRPr lang="hr-HR"/>
        </a:p>
      </dgm:t>
    </dgm:pt>
    <dgm:pt modelId="{7FC9EA68-780B-4BDA-A2A5-C9FDBFC4C1D5}" type="sibTrans" cxnId="{E249EBD2-48D0-4066-886E-325A770575F9}">
      <dgm:prSet/>
      <dgm:spPr/>
      <dgm:t>
        <a:bodyPr/>
        <a:lstStyle/>
        <a:p>
          <a:endParaRPr lang="hr-HR"/>
        </a:p>
      </dgm:t>
    </dgm:pt>
    <dgm:pt modelId="{D2DC769A-D81D-49C9-9954-C4CFB8D1D0DB}">
      <dgm:prSet/>
      <dgm:spPr>
        <a:solidFill>
          <a:srgbClr val="114B87"/>
        </a:solidFill>
      </dgm:spPr>
      <dgm:t>
        <a:bodyPr/>
        <a:lstStyle/>
        <a:p>
          <a:r>
            <a:rPr lang="hr-HR" dirty="0">
              <a:solidFill>
                <a:schemeClr val="bg1"/>
              </a:solidFill>
            </a:rPr>
            <a:t>Oprema i programska rješenja za preciznu poljoprivredu</a:t>
          </a:r>
        </a:p>
      </dgm:t>
    </dgm:pt>
    <dgm:pt modelId="{25AE455A-CEF3-4E9F-BB06-1D352A967A88}" type="parTrans" cxnId="{E86E9ACB-D827-4323-9D98-F11FF3BD4E53}">
      <dgm:prSet/>
      <dgm:spPr/>
      <dgm:t>
        <a:bodyPr/>
        <a:lstStyle/>
        <a:p>
          <a:endParaRPr lang="hr-HR"/>
        </a:p>
      </dgm:t>
    </dgm:pt>
    <dgm:pt modelId="{C98E7B16-E8EF-4DA2-BB67-A502CA5B061A}" type="sibTrans" cxnId="{E86E9ACB-D827-4323-9D98-F11FF3BD4E53}">
      <dgm:prSet/>
      <dgm:spPr/>
      <dgm:t>
        <a:bodyPr/>
        <a:lstStyle/>
        <a:p>
          <a:endParaRPr lang="hr-HR"/>
        </a:p>
      </dgm:t>
    </dgm:pt>
    <dgm:pt modelId="{3DFB56F7-9D39-4755-B404-9E6D3FDC8CB3}">
      <dgm:prSet/>
      <dgm:spPr>
        <a:solidFill>
          <a:srgbClr val="114B87"/>
        </a:solidFill>
      </dgm:spPr>
      <dgm:t>
        <a:bodyPr/>
        <a:lstStyle/>
        <a:p>
          <a:r>
            <a:rPr lang="hr-HR" dirty="0">
              <a:solidFill>
                <a:schemeClr val="bg1"/>
              </a:solidFill>
            </a:rPr>
            <a:t>AKIS – umrežavanje, stvaranje i prenošenje znanja, iskustava i vještina</a:t>
          </a:r>
        </a:p>
        <a:p>
          <a:r>
            <a:rPr lang="hr-HR" dirty="0">
              <a:solidFill>
                <a:schemeClr val="bg1"/>
              </a:solidFill>
            </a:rPr>
            <a:t>EIP</a:t>
          </a:r>
        </a:p>
      </dgm:t>
    </dgm:pt>
    <dgm:pt modelId="{0C8161E2-445C-49D2-9AF4-CDEF37BEC571}" type="parTrans" cxnId="{8B83E554-9FB2-414D-AF3A-C60616B283A4}">
      <dgm:prSet/>
      <dgm:spPr/>
      <dgm:t>
        <a:bodyPr/>
        <a:lstStyle/>
        <a:p>
          <a:endParaRPr lang="hr-HR"/>
        </a:p>
      </dgm:t>
    </dgm:pt>
    <dgm:pt modelId="{72EADA67-79D0-4D70-AF81-F912C2CFC4F8}" type="sibTrans" cxnId="{8B83E554-9FB2-414D-AF3A-C60616B283A4}">
      <dgm:prSet/>
      <dgm:spPr/>
      <dgm:t>
        <a:bodyPr/>
        <a:lstStyle/>
        <a:p>
          <a:endParaRPr lang="hr-HR"/>
        </a:p>
      </dgm:t>
    </dgm:pt>
    <dgm:pt modelId="{1ACB0C03-6B63-4B40-9084-6678997D972D}" type="pres">
      <dgm:prSet presAssocID="{096C80C5-5373-4C37-A011-0EBCB65F3C2E}" presName="arrowDiagram" presStyleCnt="0">
        <dgm:presLayoutVars>
          <dgm:chMax val="5"/>
          <dgm:dir/>
          <dgm:resizeHandles val="exact"/>
        </dgm:presLayoutVars>
      </dgm:prSet>
      <dgm:spPr/>
    </dgm:pt>
    <dgm:pt modelId="{D9930E2B-9D3D-4848-A8C0-D882D97740F2}" type="pres">
      <dgm:prSet presAssocID="{096C80C5-5373-4C37-A011-0EBCB65F3C2E}" presName="arrow" presStyleLbl="bgShp" presStyleIdx="0" presStyleCnt="1"/>
      <dgm:spPr/>
    </dgm:pt>
    <dgm:pt modelId="{2A26D959-5266-4CDC-AA3C-FC893AD66CEF}" type="pres">
      <dgm:prSet presAssocID="{096C80C5-5373-4C37-A011-0EBCB65F3C2E}" presName="arrowDiagram3" presStyleCnt="0"/>
      <dgm:spPr/>
    </dgm:pt>
    <dgm:pt modelId="{0AA58382-0C32-4489-AD2E-300311A33AA0}" type="pres">
      <dgm:prSet presAssocID="{3B4CEA72-E44A-4057-A92E-DAA1B1654F2A}" presName="bullet3a" presStyleLbl="node1" presStyleIdx="0" presStyleCnt="3"/>
      <dgm:spPr/>
    </dgm:pt>
    <dgm:pt modelId="{6AF2AF1F-6084-43D5-80CD-262351B73F7A}" type="pres">
      <dgm:prSet presAssocID="{3B4CEA72-E44A-4057-A92E-DAA1B1654F2A}" presName="textBox3a" presStyleLbl="revTx" presStyleIdx="0" presStyleCnt="3" custLinFactNeighborX="8783">
        <dgm:presLayoutVars>
          <dgm:bulletEnabled val="1"/>
        </dgm:presLayoutVars>
      </dgm:prSet>
      <dgm:spPr/>
    </dgm:pt>
    <dgm:pt modelId="{687FC8EE-6B53-4D22-AA61-9CA529E490A9}" type="pres">
      <dgm:prSet presAssocID="{D2DC769A-D81D-49C9-9954-C4CFB8D1D0DB}" presName="bullet3b" presStyleLbl="node1" presStyleIdx="1" presStyleCnt="3"/>
      <dgm:spPr/>
    </dgm:pt>
    <dgm:pt modelId="{AB7247E4-0091-4194-92A6-60A8FB00B272}" type="pres">
      <dgm:prSet presAssocID="{D2DC769A-D81D-49C9-9954-C4CFB8D1D0DB}" presName="textBox3b" presStyleLbl="revTx" presStyleIdx="1" presStyleCnt="3" custLinFactNeighborX="19611" custLinFactNeighborY="1611">
        <dgm:presLayoutVars>
          <dgm:bulletEnabled val="1"/>
        </dgm:presLayoutVars>
      </dgm:prSet>
      <dgm:spPr/>
    </dgm:pt>
    <dgm:pt modelId="{CEA0A9BA-F8AD-4043-A500-FC160119D63C}" type="pres">
      <dgm:prSet presAssocID="{3DFB56F7-9D39-4755-B404-9E6D3FDC8CB3}" presName="bullet3c" presStyleLbl="node1" presStyleIdx="2" presStyleCnt="3"/>
      <dgm:spPr/>
    </dgm:pt>
    <dgm:pt modelId="{56280895-6E37-484D-9B29-58DCCD996F4C}" type="pres">
      <dgm:prSet presAssocID="{3DFB56F7-9D39-4755-B404-9E6D3FDC8CB3}" presName="textBox3c" presStyleLbl="revTx" presStyleIdx="2" presStyleCnt="3" custLinFactNeighborX="18701" custLinFactNeighborY="-501">
        <dgm:presLayoutVars>
          <dgm:bulletEnabled val="1"/>
        </dgm:presLayoutVars>
      </dgm:prSet>
      <dgm:spPr/>
    </dgm:pt>
  </dgm:ptLst>
  <dgm:cxnLst>
    <dgm:cxn modelId="{FD28980A-17EE-4861-8B71-58492A36535B}" type="presOf" srcId="{D2DC769A-D81D-49C9-9954-C4CFB8D1D0DB}" destId="{AB7247E4-0091-4194-92A6-60A8FB00B272}" srcOrd="0" destOrd="0" presId="urn:microsoft.com/office/officeart/2005/8/layout/arrow2"/>
    <dgm:cxn modelId="{4FFC5C2A-398D-42D7-A27B-383C75FE79B4}" type="presOf" srcId="{096C80C5-5373-4C37-A011-0EBCB65F3C2E}" destId="{1ACB0C03-6B63-4B40-9084-6678997D972D}" srcOrd="0" destOrd="0" presId="urn:microsoft.com/office/officeart/2005/8/layout/arrow2"/>
    <dgm:cxn modelId="{8B83E554-9FB2-414D-AF3A-C60616B283A4}" srcId="{096C80C5-5373-4C37-A011-0EBCB65F3C2E}" destId="{3DFB56F7-9D39-4755-B404-9E6D3FDC8CB3}" srcOrd="2" destOrd="0" parTransId="{0C8161E2-445C-49D2-9AF4-CDEF37BEC571}" sibTransId="{72EADA67-79D0-4D70-AF81-F912C2CFC4F8}"/>
    <dgm:cxn modelId="{ECEC6592-957F-4517-AFF9-9CE0662075DE}" type="presOf" srcId="{3B4CEA72-E44A-4057-A92E-DAA1B1654F2A}" destId="{6AF2AF1F-6084-43D5-80CD-262351B73F7A}" srcOrd="0" destOrd="0" presId="urn:microsoft.com/office/officeart/2005/8/layout/arrow2"/>
    <dgm:cxn modelId="{E86E9ACB-D827-4323-9D98-F11FF3BD4E53}" srcId="{096C80C5-5373-4C37-A011-0EBCB65F3C2E}" destId="{D2DC769A-D81D-49C9-9954-C4CFB8D1D0DB}" srcOrd="1" destOrd="0" parTransId="{25AE455A-CEF3-4E9F-BB06-1D352A967A88}" sibTransId="{C98E7B16-E8EF-4DA2-BB67-A502CA5B061A}"/>
    <dgm:cxn modelId="{63EAA0CC-6310-466F-9177-A8AB97C35193}" type="presOf" srcId="{3DFB56F7-9D39-4755-B404-9E6D3FDC8CB3}" destId="{56280895-6E37-484D-9B29-58DCCD996F4C}" srcOrd="0" destOrd="0" presId="urn:microsoft.com/office/officeart/2005/8/layout/arrow2"/>
    <dgm:cxn modelId="{E249EBD2-48D0-4066-886E-325A770575F9}" srcId="{096C80C5-5373-4C37-A011-0EBCB65F3C2E}" destId="{3B4CEA72-E44A-4057-A92E-DAA1B1654F2A}" srcOrd="0" destOrd="0" parTransId="{2F8C6FE8-DACC-428B-9FE3-2A15231CC621}" sibTransId="{7FC9EA68-780B-4BDA-A2A5-C9FDBFC4C1D5}"/>
    <dgm:cxn modelId="{CCCE1C9D-176B-4532-990C-A28D0B6DCAB1}" type="presParOf" srcId="{1ACB0C03-6B63-4B40-9084-6678997D972D}" destId="{D9930E2B-9D3D-4848-A8C0-D882D97740F2}" srcOrd="0" destOrd="0" presId="urn:microsoft.com/office/officeart/2005/8/layout/arrow2"/>
    <dgm:cxn modelId="{EBEE5B62-3306-440C-8A92-0F200E21CBB4}" type="presParOf" srcId="{1ACB0C03-6B63-4B40-9084-6678997D972D}" destId="{2A26D959-5266-4CDC-AA3C-FC893AD66CEF}" srcOrd="1" destOrd="0" presId="urn:microsoft.com/office/officeart/2005/8/layout/arrow2"/>
    <dgm:cxn modelId="{20E35867-8694-4328-9008-A7496F312BB2}" type="presParOf" srcId="{2A26D959-5266-4CDC-AA3C-FC893AD66CEF}" destId="{0AA58382-0C32-4489-AD2E-300311A33AA0}" srcOrd="0" destOrd="0" presId="urn:microsoft.com/office/officeart/2005/8/layout/arrow2"/>
    <dgm:cxn modelId="{45C1DB87-E05D-4E21-B1DF-3E8BE06F6C79}" type="presParOf" srcId="{2A26D959-5266-4CDC-AA3C-FC893AD66CEF}" destId="{6AF2AF1F-6084-43D5-80CD-262351B73F7A}" srcOrd="1" destOrd="0" presId="urn:microsoft.com/office/officeart/2005/8/layout/arrow2"/>
    <dgm:cxn modelId="{72E91EA1-F526-44A2-A2BC-BE585A5FA698}" type="presParOf" srcId="{2A26D959-5266-4CDC-AA3C-FC893AD66CEF}" destId="{687FC8EE-6B53-4D22-AA61-9CA529E490A9}" srcOrd="2" destOrd="0" presId="urn:microsoft.com/office/officeart/2005/8/layout/arrow2"/>
    <dgm:cxn modelId="{8AFB3F1D-5281-46E1-A500-0C16764A580B}" type="presParOf" srcId="{2A26D959-5266-4CDC-AA3C-FC893AD66CEF}" destId="{AB7247E4-0091-4194-92A6-60A8FB00B272}" srcOrd="3" destOrd="0" presId="urn:microsoft.com/office/officeart/2005/8/layout/arrow2"/>
    <dgm:cxn modelId="{A4F80A36-BDBE-435E-B6A1-742738848AB1}" type="presParOf" srcId="{2A26D959-5266-4CDC-AA3C-FC893AD66CEF}" destId="{CEA0A9BA-F8AD-4043-A500-FC160119D63C}" srcOrd="4" destOrd="0" presId="urn:microsoft.com/office/officeart/2005/8/layout/arrow2"/>
    <dgm:cxn modelId="{7A3992EE-45E3-48DA-BFD5-57E002E6BE8B}" type="presParOf" srcId="{2A26D959-5266-4CDC-AA3C-FC893AD66CEF}" destId="{56280895-6E37-484D-9B29-58DCCD996F4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DEAFC-D079-42ED-BC38-C44F4BF4F52B}">
      <dsp:nvSpPr>
        <dsp:cNvPr id="0" name=""/>
        <dsp:cNvSpPr/>
      </dsp:nvSpPr>
      <dsp:spPr>
        <a:xfrm>
          <a:off x="914399" y="0"/>
          <a:ext cx="10363200" cy="58643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7BC87-7D49-4A06-801B-B691E161F02E}">
      <dsp:nvSpPr>
        <dsp:cNvPr id="0" name=""/>
        <dsp:cNvSpPr/>
      </dsp:nvSpPr>
      <dsp:spPr>
        <a:xfrm>
          <a:off x="413146" y="1759292"/>
          <a:ext cx="3657600" cy="2345723"/>
        </a:xfrm>
        <a:prstGeom prst="roundRect">
          <a:avLst/>
        </a:prstGeom>
        <a:solidFill>
          <a:srgbClr val="114B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hr-HR" sz="1900" b="1" kern="1200"/>
            <a:t>PROGRAM RURALNOG RAZVOJA 2021. - 2022., IZRAVNA PLAĆANJA I SEKTORSKE MJERE</a:t>
          </a:r>
          <a:endParaRPr lang="hr-HR" sz="1900" kern="1200"/>
        </a:p>
        <a:p>
          <a:pPr marL="114300" lvl="1" indent="-114300" algn="l" defTabSz="666750">
            <a:lnSpc>
              <a:spcPct val="90000"/>
            </a:lnSpc>
            <a:spcBef>
              <a:spcPct val="0"/>
            </a:spcBef>
            <a:spcAft>
              <a:spcPct val="15000"/>
            </a:spcAft>
            <a:buChar char="•"/>
          </a:pPr>
          <a:r>
            <a:rPr lang="hr-HR" sz="1500" i="0" kern="1200" baseline="0"/>
            <a:t>„</a:t>
          </a:r>
          <a:r>
            <a:rPr lang="pl-PL" sz="1500" kern="1200"/>
            <a:t>n</a:t>
          </a:r>
          <a:r>
            <a:rPr lang="hr-HR" sz="1500" kern="1200"/>
            <a:t>ova sredstva po starim pravilima” (alokacije iz VFO za 2021. i 2022. + EURI)</a:t>
          </a:r>
        </a:p>
        <a:p>
          <a:pPr marL="114300" lvl="1" indent="-114300" algn="l" defTabSz="666750">
            <a:lnSpc>
              <a:spcPct val="90000"/>
            </a:lnSpc>
            <a:spcBef>
              <a:spcPct val="0"/>
            </a:spcBef>
            <a:spcAft>
              <a:spcPct val="15000"/>
            </a:spcAft>
            <a:buChar char="•"/>
          </a:pPr>
          <a:r>
            <a:rPr lang="hr-HR" sz="1500" b="0" i="0" kern="1200" baseline="0"/>
            <a:t>Ukupno dostupno </a:t>
          </a:r>
          <a:r>
            <a:rPr lang="hr-HR" sz="1500" b="1" i="0" kern="1200" baseline="0"/>
            <a:t>1,75 </a:t>
          </a:r>
          <a:r>
            <a:rPr lang="hr-HR" sz="1500" b="1" i="0" kern="1200" baseline="0" err="1"/>
            <a:t>mlrd</a:t>
          </a:r>
          <a:r>
            <a:rPr lang="hr-HR" sz="1500" b="1" i="0" kern="1200" baseline="0"/>
            <a:t> €</a:t>
          </a:r>
          <a:endParaRPr lang="hr-HR" sz="1500" b="1" kern="1200"/>
        </a:p>
      </dsp:txBody>
      <dsp:txXfrm>
        <a:off x="527655" y="1873801"/>
        <a:ext cx="3428582" cy="2116705"/>
      </dsp:txXfrm>
    </dsp:sp>
    <dsp:sp modelId="{1A5CD4D5-0A42-468F-9491-9E29A00D9A43}">
      <dsp:nvSpPr>
        <dsp:cNvPr id="0" name=""/>
        <dsp:cNvSpPr/>
      </dsp:nvSpPr>
      <dsp:spPr>
        <a:xfrm>
          <a:off x="4267200" y="1759292"/>
          <a:ext cx="3657600" cy="2345723"/>
        </a:xfrm>
        <a:prstGeom prst="roundRect">
          <a:avLst/>
        </a:prstGeom>
        <a:solidFill>
          <a:srgbClr val="114B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hr-HR" sz="1900" b="1" i="0" kern="1200" baseline="0"/>
            <a:t>NACIONALNI PLAN OPORAVKA I OTPORNOSTI 2021. – 2026.</a:t>
          </a:r>
          <a:endParaRPr lang="hr-HR" sz="1900" kern="1200"/>
        </a:p>
        <a:p>
          <a:pPr marL="114300" lvl="1" indent="-114300" algn="l" defTabSz="666750">
            <a:lnSpc>
              <a:spcPct val="90000"/>
            </a:lnSpc>
            <a:spcBef>
              <a:spcPct val="0"/>
            </a:spcBef>
            <a:spcAft>
              <a:spcPct val="15000"/>
            </a:spcAft>
            <a:buChar char="•"/>
          </a:pPr>
          <a:r>
            <a:rPr lang="hr-HR" sz="1500" kern="1200"/>
            <a:t>logističko-distributivni centri u sektoru voća i povrća; komasacija i monitoring poljoprivrednog zemljišta; digitalizacija poljoprivrede; unaprjeđenje sustava </a:t>
          </a:r>
          <a:r>
            <a:rPr lang="hr-HR" sz="1500" kern="1200" err="1"/>
            <a:t>doniranja</a:t>
          </a:r>
          <a:r>
            <a:rPr lang="hr-HR" sz="1500" kern="1200"/>
            <a:t> hrane</a:t>
          </a:r>
        </a:p>
        <a:p>
          <a:pPr marL="114300" lvl="1" indent="-114300" algn="l" defTabSz="666750">
            <a:lnSpc>
              <a:spcPct val="90000"/>
            </a:lnSpc>
            <a:spcBef>
              <a:spcPct val="0"/>
            </a:spcBef>
            <a:spcAft>
              <a:spcPct val="15000"/>
            </a:spcAft>
            <a:buChar char="•"/>
          </a:pPr>
          <a:r>
            <a:rPr lang="hr-HR" sz="1500" kern="1200"/>
            <a:t>Ukupno </a:t>
          </a:r>
          <a:r>
            <a:rPr lang="hr-HR" sz="1500" b="1" kern="1200"/>
            <a:t>131 </a:t>
          </a:r>
          <a:r>
            <a:rPr lang="hr-HR" sz="1500" b="1" kern="1200" err="1"/>
            <a:t>mln</a:t>
          </a:r>
          <a:r>
            <a:rPr lang="hr-HR" sz="1500" b="1" kern="1200"/>
            <a:t> €</a:t>
          </a:r>
        </a:p>
      </dsp:txBody>
      <dsp:txXfrm>
        <a:off x="4381709" y="1873801"/>
        <a:ext cx="3428582" cy="2116705"/>
      </dsp:txXfrm>
    </dsp:sp>
    <dsp:sp modelId="{78E67DA2-0893-49CC-A58D-60057FF88627}">
      <dsp:nvSpPr>
        <dsp:cNvPr id="0" name=""/>
        <dsp:cNvSpPr/>
      </dsp:nvSpPr>
      <dsp:spPr>
        <a:xfrm>
          <a:off x="8121253" y="1759292"/>
          <a:ext cx="3657600" cy="2345723"/>
        </a:xfrm>
        <a:prstGeom prst="roundRect">
          <a:avLst/>
        </a:prstGeom>
        <a:solidFill>
          <a:srgbClr val="114B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hr-HR" sz="1900" b="1" kern="1200"/>
            <a:t>STRATEŠKI PLAN ZPP 2023. - 2027.</a:t>
          </a:r>
          <a:endParaRPr lang="hr-HR" sz="1900" kern="1200"/>
        </a:p>
        <a:p>
          <a:pPr marL="114300" lvl="1" indent="-114300" algn="l" defTabSz="666750">
            <a:lnSpc>
              <a:spcPct val="90000"/>
            </a:lnSpc>
            <a:spcBef>
              <a:spcPct val="0"/>
            </a:spcBef>
            <a:spcAft>
              <a:spcPct val="15000"/>
            </a:spcAft>
            <a:buChar char="•"/>
          </a:pPr>
          <a:r>
            <a:rPr lang="hr-HR" sz="1500" kern="1200"/>
            <a:t>mjere poljoprivredne politike koje se financiraju iz proračuna EU-a: izravna plaćanja, mjere ruralnog razvoja, sektorske mjere</a:t>
          </a:r>
        </a:p>
        <a:p>
          <a:pPr marL="114300" lvl="1" indent="-114300" algn="l" defTabSz="666750">
            <a:lnSpc>
              <a:spcPct val="90000"/>
            </a:lnSpc>
            <a:spcBef>
              <a:spcPct val="0"/>
            </a:spcBef>
            <a:spcAft>
              <a:spcPct val="15000"/>
            </a:spcAft>
            <a:buChar char="•"/>
          </a:pPr>
          <a:r>
            <a:rPr lang="hr-HR" sz="1500" kern="1200"/>
            <a:t>Ukupno dostupno </a:t>
          </a:r>
          <a:r>
            <a:rPr lang="hr-HR" sz="1500" b="1" kern="1200"/>
            <a:t>3,42 </a:t>
          </a:r>
          <a:r>
            <a:rPr lang="hr-HR" sz="1500" b="1" kern="1200" err="1"/>
            <a:t>mlrd</a:t>
          </a:r>
          <a:r>
            <a:rPr lang="hr-HR" sz="1500" b="1" kern="1200"/>
            <a:t> €</a:t>
          </a:r>
        </a:p>
      </dsp:txBody>
      <dsp:txXfrm>
        <a:off x="8235762" y="1873801"/>
        <a:ext cx="3428582" cy="2116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37BA8-CBB3-4F8F-9AAD-DD623603BC92}">
      <dsp:nvSpPr>
        <dsp:cNvPr id="0" name=""/>
        <dsp:cNvSpPr/>
      </dsp:nvSpPr>
      <dsp:spPr>
        <a:xfrm>
          <a:off x="409401" y="0"/>
          <a:ext cx="4639883" cy="40755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F0464-FA29-4959-88C1-B10EA5BC9CA4}">
      <dsp:nvSpPr>
        <dsp:cNvPr id="0" name=""/>
        <dsp:cNvSpPr/>
      </dsp:nvSpPr>
      <dsp:spPr>
        <a:xfrm>
          <a:off x="184976" y="1222655"/>
          <a:ext cx="1637606" cy="1630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a:t>16 </a:t>
          </a:r>
        </a:p>
        <a:p>
          <a:pPr marL="0" lvl="0" indent="0" algn="ctr" defTabSz="577850">
            <a:lnSpc>
              <a:spcPct val="90000"/>
            </a:lnSpc>
            <a:spcBef>
              <a:spcPct val="0"/>
            </a:spcBef>
            <a:spcAft>
              <a:spcPct val="35000"/>
            </a:spcAft>
            <a:buNone/>
          </a:pPr>
          <a:r>
            <a:rPr lang="hr-HR" sz="1300" kern="1200" noProof="0" dirty="0"/>
            <a:t>Država članica</a:t>
          </a:r>
          <a:endParaRPr lang="en-GB" sz="1300" kern="1200" noProof="0" dirty="0"/>
        </a:p>
      </dsp:txBody>
      <dsp:txXfrm>
        <a:off x="264556" y="1302235"/>
        <a:ext cx="1478446" cy="1471048"/>
      </dsp:txXfrm>
    </dsp:sp>
    <dsp:sp modelId="{3D44BDDB-86E2-42FF-BF43-398DF9331C36}">
      <dsp:nvSpPr>
        <dsp:cNvPr id="0" name=""/>
        <dsp:cNvSpPr/>
      </dsp:nvSpPr>
      <dsp:spPr>
        <a:xfrm>
          <a:off x="1910540" y="1222655"/>
          <a:ext cx="1637606" cy="1630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a:t>53</a:t>
          </a:r>
        </a:p>
        <a:p>
          <a:pPr marL="0" lvl="0" indent="0" algn="ctr" defTabSz="577850">
            <a:lnSpc>
              <a:spcPct val="90000"/>
            </a:lnSpc>
            <a:spcBef>
              <a:spcPct val="0"/>
            </a:spcBef>
            <a:spcAft>
              <a:spcPct val="35000"/>
            </a:spcAft>
            <a:buNone/>
          </a:pPr>
          <a:r>
            <a:rPr lang="hr-HR" sz="1300" kern="1200" noProof="0" dirty="0"/>
            <a:t>Individualnih dionika</a:t>
          </a:r>
          <a:endParaRPr lang="en-GB" sz="1300" kern="1200" noProof="0" dirty="0"/>
        </a:p>
      </dsp:txBody>
      <dsp:txXfrm>
        <a:off x="1990120" y="1302235"/>
        <a:ext cx="1478446" cy="1471048"/>
      </dsp:txXfrm>
    </dsp:sp>
    <dsp:sp modelId="{B7573F50-563D-451D-BF70-E05FCDD9B799}">
      <dsp:nvSpPr>
        <dsp:cNvPr id="0" name=""/>
        <dsp:cNvSpPr/>
      </dsp:nvSpPr>
      <dsp:spPr>
        <a:xfrm>
          <a:off x="3636103" y="1222655"/>
          <a:ext cx="1637606" cy="1630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a:t>H2020 </a:t>
          </a:r>
          <a:r>
            <a:rPr lang="en-GB" sz="1300" kern="1200" noProof="0" dirty="0" err="1"/>
            <a:t>proje</a:t>
          </a:r>
          <a:r>
            <a:rPr lang="hr-HR" sz="1300" kern="1200" noProof="0" dirty="0" err="1"/>
            <a:t>kti</a:t>
          </a:r>
          <a:endParaRPr lang="en-GB" sz="1300" kern="1200" noProof="0" dirty="0"/>
        </a:p>
        <a:p>
          <a:pPr marL="0" lvl="0" indent="0" algn="ctr" defTabSz="577850">
            <a:lnSpc>
              <a:spcPct val="90000"/>
            </a:lnSpc>
            <a:spcBef>
              <a:spcPct val="0"/>
            </a:spcBef>
            <a:spcAft>
              <a:spcPct val="35000"/>
            </a:spcAft>
            <a:buNone/>
          </a:pPr>
          <a:r>
            <a:rPr lang="hr-HR" sz="1300" kern="1200" noProof="0" dirty="0"/>
            <a:t>Sveučilišna zajednica</a:t>
          </a:r>
          <a:endParaRPr lang="en-GB" sz="1300" kern="1200" noProof="0" dirty="0"/>
        </a:p>
        <a:p>
          <a:pPr marL="0" lvl="0" indent="0" algn="ctr" defTabSz="577850">
            <a:lnSpc>
              <a:spcPct val="90000"/>
            </a:lnSpc>
            <a:spcBef>
              <a:spcPct val="0"/>
            </a:spcBef>
            <a:spcAft>
              <a:spcPct val="35000"/>
            </a:spcAft>
            <a:buNone/>
          </a:pPr>
          <a:r>
            <a:rPr lang="hr-HR" sz="1300" kern="1200" noProof="0" dirty="0"/>
            <a:t>lokalni i regionalni dionici</a:t>
          </a:r>
          <a:endParaRPr lang="en-GB" sz="1300" kern="1200" noProof="0" dirty="0"/>
        </a:p>
        <a:p>
          <a:pPr marL="0" lvl="0" indent="0" algn="ctr" defTabSz="577850">
            <a:lnSpc>
              <a:spcPct val="90000"/>
            </a:lnSpc>
            <a:spcBef>
              <a:spcPct val="0"/>
            </a:spcBef>
            <a:spcAft>
              <a:spcPct val="35000"/>
            </a:spcAft>
            <a:buNone/>
          </a:pPr>
          <a:r>
            <a:rPr lang="hr-HR" sz="1300" kern="1200" noProof="0" dirty="0" err="1"/>
            <a:t>MSPovi</a:t>
          </a:r>
          <a:endParaRPr lang="en-GB" sz="1300" kern="1200" noProof="0" dirty="0"/>
        </a:p>
      </dsp:txBody>
      <dsp:txXfrm>
        <a:off x="3715683" y="1302235"/>
        <a:ext cx="1478446" cy="1471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6562A-26D3-46EA-9111-A95E2C25A313}">
      <dsp:nvSpPr>
        <dsp:cNvPr id="0" name=""/>
        <dsp:cNvSpPr/>
      </dsp:nvSpPr>
      <dsp:spPr>
        <a:xfrm>
          <a:off x="-115418" y="423821"/>
          <a:ext cx="10390239" cy="15132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254000" bIns="240223" numCol="1" spcCol="1270" anchor="ctr" anchorCtr="0">
          <a:noAutofit/>
        </a:bodyPr>
        <a:lstStyle/>
        <a:p>
          <a:pPr marL="0" lvl="0" indent="0" algn="l" defTabSz="1289050">
            <a:lnSpc>
              <a:spcPct val="90000"/>
            </a:lnSpc>
            <a:spcBef>
              <a:spcPct val="0"/>
            </a:spcBef>
            <a:spcAft>
              <a:spcPct val="35000"/>
            </a:spcAft>
            <a:buNone/>
          </a:pPr>
          <a:r>
            <a:rPr lang="hr-HR" sz="2900" kern="1200" noProof="0" dirty="0"/>
            <a:t>Infrastruktura</a:t>
          </a:r>
          <a:endParaRPr lang="en-GB" sz="2900" kern="1200" noProof="0" dirty="0"/>
        </a:p>
      </dsp:txBody>
      <dsp:txXfrm>
        <a:off x="-115418" y="802125"/>
        <a:ext cx="10011936" cy="756607"/>
      </dsp:txXfrm>
    </dsp:sp>
    <dsp:sp modelId="{3F82690B-C082-47F8-B55D-FACC22F64700}">
      <dsp:nvSpPr>
        <dsp:cNvPr id="0" name=""/>
        <dsp:cNvSpPr/>
      </dsp:nvSpPr>
      <dsp:spPr>
        <a:xfrm>
          <a:off x="-115418" y="1534249"/>
          <a:ext cx="3200193" cy="18284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noProof="0" dirty="0">
              <a:solidFill>
                <a:srgbClr val="114B87"/>
              </a:solidFill>
            </a:rPr>
            <a:t>Broadband – </a:t>
          </a:r>
          <a:endParaRPr lang="hr-HR" sz="2300" kern="1200" noProof="0" dirty="0">
            <a:solidFill>
              <a:srgbClr val="114B87"/>
            </a:solidFill>
          </a:endParaRPr>
        </a:p>
        <a:p>
          <a:pPr marL="0" lvl="0" indent="0" algn="l" defTabSz="1022350">
            <a:lnSpc>
              <a:spcPct val="90000"/>
            </a:lnSpc>
            <a:spcBef>
              <a:spcPct val="0"/>
            </a:spcBef>
            <a:spcAft>
              <a:spcPct val="35000"/>
            </a:spcAft>
            <a:buNone/>
          </a:pPr>
          <a:r>
            <a:rPr lang="hr-HR" sz="2300" kern="1200" noProof="0" dirty="0">
              <a:solidFill>
                <a:srgbClr val="114B87"/>
              </a:solidFill>
            </a:rPr>
            <a:t>bijela</a:t>
          </a:r>
          <a:r>
            <a:rPr lang="en-GB" sz="2300" kern="1200" noProof="0" dirty="0">
              <a:solidFill>
                <a:srgbClr val="114B87"/>
              </a:solidFill>
            </a:rPr>
            <a:t>&amp;</a:t>
          </a:r>
          <a:r>
            <a:rPr lang="hr-HR" sz="2300" kern="1200" noProof="0" dirty="0">
              <a:solidFill>
                <a:srgbClr val="114B87"/>
              </a:solidFill>
            </a:rPr>
            <a:t>siva područja</a:t>
          </a:r>
          <a:endParaRPr lang="en-GB" sz="2300" kern="1200" noProof="0" dirty="0">
            <a:solidFill>
              <a:srgbClr val="114B87"/>
            </a:solidFill>
          </a:endParaRPr>
        </a:p>
        <a:p>
          <a:pPr marL="0" lvl="0" indent="0" algn="l" defTabSz="1022350">
            <a:lnSpc>
              <a:spcPct val="90000"/>
            </a:lnSpc>
            <a:spcBef>
              <a:spcPct val="0"/>
            </a:spcBef>
            <a:spcAft>
              <a:spcPct val="35000"/>
            </a:spcAft>
            <a:buNone/>
          </a:pPr>
          <a:r>
            <a:rPr lang="en-GB" sz="2300" kern="1200" noProof="0" dirty="0">
              <a:solidFill>
                <a:srgbClr val="114B87"/>
              </a:solidFill>
            </a:rPr>
            <a:t>(</a:t>
          </a:r>
          <a:r>
            <a:rPr lang="hr-HR" sz="2300" kern="1200" noProof="0" dirty="0">
              <a:solidFill>
                <a:srgbClr val="114B87"/>
              </a:solidFill>
            </a:rPr>
            <a:t>NPOO</a:t>
          </a:r>
          <a:r>
            <a:rPr lang="en-GB" sz="2300" kern="1200" noProof="0" dirty="0">
              <a:solidFill>
                <a:srgbClr val="114B87"/>
              </a:solidFill>
            </a:rPr>
            <a:t>, ESIF)</a:t>
          </a:r>
        </a:p>
      </dsp:txBody>
      <dsp:txXfrm>
        <a:off x="-115418" y="1534249"/>
        <a:ext cx="3200193" cy="1828439"/>
      </dsp:txXfrm>
    </dsp:sp>
    <dsp:sp modelId="{698FB409-4EDF-4606-B3CC-7972A7C7F1F0}">
      <dsp:nvSpPr>
        <dsp:cNvPr id="0" name=""/>
        <dsp:cNvSpPr/>
      </dsp:nvSpPr>
      <dsp:spPr>
        <a:xfrm>
          <a:off x="2687848" y="928226"/>
          <a:ext cx="7651718" cy="15132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254000" bIns="240223" numCol="1" spcCol="1270" anchor="ctr" anchorCtr="0">
          <a:noAutofit/>
        </a:bodyPr>
        <a:lstStyle/>
        <a:p>
          <a:pPr marL="0" lvl="0" indent="0" algn="l" defTabSz="1289050">
            <a:lnSpc>
              <a:spcPct val="90000"/>
            </a:lnSpc>
            <a:spcBef>
              <a:spcPct val="0"/>
            </a:spcBef>
            <a:spcAft>
              <a:spcPct val="35000"/>
            </a:spcAft>
            <a:buNone/>
          </a:pPr>
          <a:r>
            <a:rPr lang="hr-HR" sz="2900" kern="1200" noProof="0" dirty="0"/>
            <a:t>Alati</a:t>
          </a:r>
          <a:endParaRPr lang="en-GB" sz="2900" kern="1200" noProof="0" dirty="0"/>
        </a:p>
      </dsp:txBody>
      <dsp:txXfrm>
        <a:off x="2687848" y="1306530"/>
        <a:ext cx="7273415" cy="756607"/>
      </dsp:txXfrm>
    </dsp:sp>
    <dsp:sp modelId="{A465BF08-6BC8-4EBB-9BEB-06482B63E68D}">
      <dsp:nvSpPr>
        <dsp:cNvPr id="0" name=""/>
        <dsp:cNvSpPr/>
      </dsp:nvSpPr>
      <dsp:spPr>
        <a:xfrm>
          <a:off x="2681407" y="2014416"/>
          <a:ext cx="3622331" cy="193544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hr-HR" sz="2300" kern="1200" noProof="0" dirty="0">
              <a:solidFill>
                <a:srgbClr val="114B87"/>
              </a:solidFill>
            </a:rPr>
            <a:t>Digitalne javne usluge</a:t>
          </a:r>
          <a:endParaRPr lang="en-GB" sz="2300" kern="1200" noProof="0" dirty="0">
            <a:solidFill>
              <a:srgbClr val="114B87"/>
            </a:solidFill>
          </a:endParaRPr>
        </a:p>
        <a:p>
          <a:pPr marL="0" lvl="0" indent="0" algn="l" defTabSz="1022350">
            <a:lnSpc>
              <a:spcPct val="90000"/>
            </a:lnSpc>
            <a:spcBef>
              <a:spcPct val="0"/>
            </a:spcBef>
            <a:spcAft>
              <a:spcPct val="35000"/>
            </a:spcAft>
            <a:buNone/>
          </a:pPr>
          <a:r>
            <a:rPr lang="hr-HR" sz="2300" kern="1200" noProof="0" dirty="0">
              <a:solidFill>
                <a:srgbClr val="114B87"/>
              </a:solidFill>
            </a:rPr>
            <a:t>Pametna poljoprivreda</a:t>
          </a:r>
        </a:p>
        <a:p>
          <a:pPr marL="0" lvl="0" indent="0" algn="l" defTabSz="1022350">
            <a:lnSpc>
              <a:spcPct val="90000"/>
            </a:lnSpc>
            <a:spcBef>
              <a:spcPct val="0"/>
            </a:spcBef>
            <a:spcAft>
              <a:spcPct val="35000"/>
            </a:spcAft>
            <a:buNone/>
          </a:pPr>
          <a:r>
            <a:rPr lang="hr-HR" sz="2300" kern="1200" noProof="0" dirty="0">
              <a:solidFill>
                <a:srgbClr val="114B87"/>
              </a:solidFill>
            </a:rPr>
            <a:t>Sustav </a:t>
          </a:r>
          <a:r>
            <a:rPr lang="hr-HR" sz="2300" kern="1200" noProof="0" dirty="0" err="1">
              <a:solidFill>
                <a:srgbClr val="114B87"/>
              </a:solidFill>
            </a:rPr>
            <a:t>sljedivosti</a:t>
          </a:r>
          <a:r>
            <a:rPr lang="hr-HR" sz="2300" kern="1200" noProof="0" dirty="0">
              <a:solidFill>
                <a:srgbClr val="114B87"/>
              </a:solidFill>
            </a:rPr>
            <a:t> proizvoda</a:t>
          </a:r>
          <a:endParaRPr lang="en-GB" sz="2300" kern="1200" noProof="0" dirty="0">
            <a:solidFill>
              <a:srgbClr val="114B87"/>
            </a:solidFill>
          </a:endParaRPr>
        </a:p>
        <a:p>
          <a:pPr marL="0" lvl="0" indent="0" algn="l" defTabSz="1022350">
            <a:lnSpc>
              <a:spcPct val="90000"/>
            </a:lnSpc>
            <a:spcBef>
              <a:spcPct val="0"/>
            </a:spcBef>
            <a:spcAft>
              <a:spcPct val="35000"/>
            </a:spcAft>
            <a:buNone/>
          </a:pPr>
          <a:r>
            <a:rPr lang="en-GB" sz="2300" kern="1200" noProof="0" dirty="0">
              <a:solidFill>
                <a:srgbClr val="114B87"/>
              </a:solidFill>
            </a:rPr>
            <a:t>(</a:t>
          </a:r>
          <a:r>
            <a:rPr lang="hr-HR" sz="2300" kern="1200" noProof="0" dirty="0">
              <a:solidFill>
                <a:srgbClr val="114B87"/>
              </a:solidFill>
            </a:rPr>
            <a:t>NPOO - MP</a:t>
          </a:r>
          <a:r>
            <a:rPr lang="en-GB" sz="2300" kern="1200" noProof="0" dirty="0">
              <a:solidFill>
                <a:srgbClr val="114B87"/>
              </a:solidFill>
            </a:rPr>
            <a:t>)</a:t>
          </a:r>
        </a:p>
      </dsp:txBody>
      <dsp:txXfrm>
        <a:off x="2681407" y="2014416"/>
        <a:ext cx="3622331" cy="1935449"/>
      </dsp:txXfrm>
    </dsp:sp>
    <dsp:sp modelId="{DDDAB070-7982-4735-9E71-684CFB752CC0}">
      <dsp:nvSpPr>
        <dsp:cNvPr id="0" name=""/>
        <dsp:cNvSpPr/>
      </dsp:nvSpPr>
      <dsp:spPr>
        <a:xfrm>
          <a:off x="6284969" y="1432630"/>
          <a:ext cx="3989851" cy="15132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254000" bIns="240223" numCol="1" spcCol="1270" anchor="ctr" anchorCtr="0">
          <a:noAutofit/>
        </a:bodyPr>
        <a:lstStyle/>
        <a:p>
          <a:pPr marL="0" lvl="0" indent="0" algn="l" defTabSz="1289050">
            <a:lnSpc>
              <a:spcPct val="90000"/>
            </a:lnSpc>
            <a:spcBef>
              <a:spcPct val="0"/>
            </a:spcBef>
            <a:spcAft>
              <a:spcPct val="35000"/>
            </a:spcAft>
            <a:buNone/>
          </a:pPr>
          <a:r>
            <a:rPr lang="hr-HR" sz="2900" kern="1200" noProof="0" dirty="0"/>
            <a:t>Primjena</a:t>
          </a:r>
          <a:endParaRPr lang="en-GB" sz="2900" kern="1200" noProof="0" dirty="0"/>
        </a:p>
      </dsp:txBody>
      <dsp:txXfrm>
        <a:off x="6284969" y="1810934"/>
        <a:ext cx="3611548" cy="756607"/>
      </dsp:txXfrm>
    </dsp:sp>
    <dsp:sp modelId="{7B5DF91E-6418-4B17-B741-5B0CF5789221}">
      <dsp:nvSpPr>
        <dsp:cNvPr id="0" name=""/>
        <dsp:cNvSpPr/>
      </dsp:nvSpPr>
      <dsp:spPr>
        <a:xfrm>
          <a:off x="6304618" y="2555476"/>
          <a:ext cx="3200193" cy="191826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hr-HR" sz="2300" kern="1200" noProof="0" dirty="0">
              <a:solidFill>
                <a:srgbClr val="114B87"/>
              </a:solidFill>
            </a:rPr>
            <a:t>Investicije na razini poljoprivrednih gospodarstava,                  pametna sela</a:t>
          </a:r>
          <a:endParaRPr lang="en-GB" sz="2300" kern="1200" noProof="0" dirty="0">
            <a:solidFill>
              <a:srgbClr val="114B87"/>
            </a:solidFill>
          </a:endParaRPr>
        </a:p>
        <a:p>
          <a:pPr marL="0" lvl="0" indent="0" algn="l" defTabSz="1022350">
            <a:lnSpc>
              <a:spcPct val="90000"/>
            </a:lnSpc>
            <a:spcBef>
              <a:spcPct val="0"/>
            </a:spcBef>
            <a:spcAft>
              <a:spcPct val="35000"/>
            </a:spcAft>
            <a:buNone/>
          </a:pPr>
          <a:r>
            <a:rPr lang="en-GB" sz="2300" kern="1200" noProof="0" dirty="0">
              <a:solidFill>
                <a:srgbClr val="114B87"/>
              </a:solidFill>
            </a:rPr>
            <a:t>(</a:t>
          </a:r>
          <a:r>
            <a:rPr lang="hr-HR" sz="2300" kern="1200" noProof="0" dirty="0">
              <a:solidFill>
                <a:srgbClr val="114B87"/>
              </a:solidFill>
            </a:rPr>
            <a:t>PRR</a:t>
          </a:r>
          <a:r>
            <a:rPr lang="en-GB" sz="2300" kern="1200" noProof="0" dirty="0">
              <a:solidFill>
                <a:srgbClr val="114B87"/>
              </a:solidFill>
            </a:rPr>
            <a:t>, SP</a:t>
          </a:r>
          <a:r>
            <a:rPr lang="hr-HR" sz="2300" kern="1200" noProof="0" dirty="0">
              <a:solidFill>
                <a:srgbClr val="114B87"/>
              </a:solidFill>
            </a:rPr>
            <a:t> ZPP</a:t>
          </a:r>
          <a:r>
            <a:rPr lang="en-GB" sz="2300" kern="1200" noProof="0" dirty="0">
              <a:solidFill>
                <a:srgbClr val="114B87"/>
              </a:solidFill>
            </a:rPr>
            <a:t>)</a:t>
          </a:r>
        </a:p>
      </dsp:txBody>
      <dsp:txXfrm>
        <a:off x="6304618" y="2555476"/>
        <a:ext cx="3200193" cy="1918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93E84-2DE8-435D-8036-9C2DF9627DDF}">
      <dsp:nvSpPr>
        <dsp:cNvPr id="0" name=""/>
        <dsp:cNvSpPr/>
      </dsp:nvSpPr>
      <dsp:spPr>
        <a:xfrm>
          <a:off x="9675" y="1705521"/>
          <a:ext cx="1139166" cy="1249499"/>
        </a:xfrm>
        <a:prstGeom prst="roundRect">
          <a:avLst>
            <a:gd name="adj" fmla="val 10000"/>
          </a:avLst>
        </a:prstGeom>
        <a:solidFill>
          <a:srgbClr val="114B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r-HR" sz="1700" kern="1200"/>
            <a:t>5 natječaja </a:t>
          </a:r>
        </a:p>
      </dsp:txBody>
      <dsp:txXfrm>
        <a:off x="43040" y="1738886"/>
        <a:ext cx="1072436" cy="1182769"/>
      </dsp:txXfrm>
    </dsp:sp>
    <dsp:sp modelId="{7731E7C1-1992-42D9-8379-0F2E5449F2A5}">
      <dsp:nvSpPr>
        <dsp:cNvPr id="0" name=""/>
        <dsp:cNvSpPr/>
      </dsp:nvSpPr>
      <dsp:spPr>
        <a:xfrm>
          <a:off x="1356230" y="2073108"/>
          <a:ext cx="439664" cy="514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hr-HR" sz="1400" kern="1200"/>
        </a:p>
      </dsp:txBody>
      <dsp:txXfrm>
        <a:off x="1356230" y="2175973"/>
        <a:ext cx="307765" cy="308594"/>
      </dsp:txXfrm>
    </dsp:sp>
    <dsp:sp modelId="{24F452B3-D3E6-48FF-91C9-A11B62127A75}">
      <dsp:nvSpPr>
        <dsp:cNvPr id="0" name=""/>
        <dsp:cNvSpPr/>
      </dsp:nvSpPr>
      <dsp:spPr>
        <a:xfrm>
          <a:off x="1978396" y="1667468"/>
          <a:ext cx="1367832" cy="1325604"/>
        </a:xfrm>
        <a:prstGeom prst="roundRect">
          <a:avLst>
            <a:gd name="adj" fmla="val 10000"/>
          </a:avLst>
        </a:prstGeom>
        <a:solidFill>
          <a:srgbClr val="114B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r-HR" sz="1700" kern="1200"/>
            <a:t>371 odobreni projekt</a:t>
          </a:r>
        </a:p>
      </dsp:txBody>
      <dsp:txXfrm>
        <a:off x="2017222" y="1706294"/>
        <a:ext cx="1290180" cy="1247952"/>
      </dsp:txXfrm>
    </dsp:sp>
    <dsp:sp modelId="{71138362-D03E-4439-9710-B4EA04E08A8F}">
      <dsp:nvSpPr>
        <dsp:cNvPr id="0" name=""/>
        <dsp:cNvSpPr/>
      </dsp:nvSpPr>
      <dsp:spPr>
        <a:xfrm>
          <a:off x="3553618" y="2073108"/>
          <a:ext cx="439664" cy="514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hr-HR" sz="1400" kern="1200"/>
        </a:p>
      </dsp:txBody>
      <dsp:txXfrm>
        <a:off x="3553618" y="2175973"/>
        <a:ext cx="307765" cy="308594"/>
      </dsp:txXfrm>
    </dsp:sp>
    <dsp:sp modelId="{1B841FE6-CA68-43B0-8E2B-0C1D27A03581}">
      <dsp:nvSpPr>
        <dsp:cNvPr id="0" name=""/>
        <dsp:cNvSpPr/>
      </dsp:nvSpPr>
      <dsp:spPr>
        <a:xfrm>
          <a:off x="4175785" y="925482"/>
          <a:ext cx="2505422" cy="2809576"/>
        </a:xfrm>
        <a:prstGeom prst="roundRect">
          <a:avLst>
            <a:gd name="adj" fmla="val 10000"/>
          </a:avLst>
        </a:prstGeom>
        <a:solidFill>
          <a:srgbClr val="114B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dirty="0"/>
            <a:t>72 </a:t>
          </a:r>
          <a:r>
            <a:rPr lang="hr-HR" sz="1800" kern="1200" dirty="0" err="1"/>
            <a:t>mil</a:t>
          </a:r>
          <a:r>
            <a:rPr lang="hr-HR" sz="1800" kern="1200" dirty="0"/>
            <a:t> HRK: </a:t>
          </a:r>
        </a:p>
        <a:p>
          <a:pPr marL="0" lvl="0" indent="0" algn="ctr" defTabSz="800100">
            <a:lnSpc>
              <a:spcPct val="90000"/>
            </a:lnSpc>
            <a:spcBef>
              <a:spcPct val="0"/>
            </a:spcBef>
            <a:spcAft>
              <a:spcPct val="35000"/>
            </a:spcAft>
            <a:buNone/>
          </a:pPr>
          <a:r>
            <a:rPr lang="en-US" sz="1800" kern="1200" dirty="0"/>
            <a:t>85% </a:t>
          </a:r>
          <a:r>
            <a:rPr lang="hr-HR" sz="1800" kern="1200" dirty="0"/>
            <a:t>sektor stočarstva </a:t>
          </a:r>
          <a:r>
            <a:rPr lang="en-US" sz="1800" kern="1200" dirty="0"/>
            <a:t>(</a:t>
          </a:r>
          <a:r>
            <a:rPr lang="hr-HR" sz="1800" kern="1200" dirty="0"/>
            <a:t>robotizacija farmi</a:t>
          </a:r>
          <a:r>
            <a:rPr lang="en-US" sz="1800" kern="1200" dirty="0"/>
            <a:t>)</a:t>
          </a:r>
          <a:endParaRPr lang="hr-HR" sz="1800" kern="1200" dirty="0"/>
        </a:p>
        <a:p>
          <a:pPr marL="0" lvl="0" indent="0" algn="ctr" defTabSz="800100">
            <a:lnSpc>
              <a:spcPct val="90000"/>
            </a:lnSpc>
            <a:spcBef>
              <a:spcPct val="0"/>
            </a:spcBef>
            <a:spcAft>
              <a:spcPct val="35000"/>
            </a:spcAft>
            <a:buNone/>
          </a:pPr>
          <a:r>
            <a:rPr lang="en-US" sz="1800" kern="1200" dirty="0"/>
            <a:t> </a:t>
          </a:r>
          <a:endParaRPr lang="hr-HR" sz="1800" kern="1200" dirty="0"/>
        </a:p>
        <a:p>
          <a:pPr marL="0" lvl="0" indent="0" algn="ctr" defTabSz="800100">
            <a:lnSpc>
              <a:spcPct val="90000"/>
            </a:lnSpc>
            <a:spcBef>
              <a:spcPct val="0"/>
            </a:spcBef>
            <a:spcAft>
              <a:spcPct val="35000"/>
            </a:spcAft>
            <a:buNone/>
          </a:pPr>
          <a:r>
            <a:rPr lang="en-US" sz="1800" kern="1200" dirty="0"/>
            <a:t>15% </a:t>
          </a:r>
          <a:r>
            <a:rPr lang="hr-HR" sz="1800" kern="1200" dirty="0"/>
            <a:t>sektori biljne proizvodnje (</a:t>
          </a:r>
          <a:r>
            <a:rPr lang="en-US" sz="1800" kern="1200" dirty="0" err="1"/>
            <a:t>preci</a:t>
          </a:r>
          <a:r>
            <a:rPr lang="hr-HR" sz="1800" kern="1200" dirty="0"/>
            <a:t>zna poljoprivreda)</a:t>
          </a:r>
        </a:p>
      </dsp:txBody>
      <dsp:txXfrm>
        <a:off x="4249166" y="998863"/>
        <a:ext cx="2358660" cy="2662814"/>
      </dsp:txXfrm>
    </dsp:sp>
    <dsp:sp modelId="{DE1FA951-9677-4D54-9D40-03F112B42944}">
      <dsp:nvSpPr>
        <dsp:cNvPr id="0" name=""/>
        <dsp:cNvSpPr/>
      </dsp:nvSpPr>
      <dsp:spPr>
        <a:xfrm>
          <a:off x="6888596" y="2073108"/>
          <a:ext cx="439664" cy="514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hr-HR" sz="1400" kern="1200"/>
        </a:p>
      </dsp:txBody>
      <dsp:txXfrm>
        <a:off x="6888596" y="2175973"/>
        <a:ext cx="307765" cy="308594"/>
      </dsp:txXfrm>
    </dsp:sp>
    <dsp:sp modelId="{A048DF5D-9AF2-4D54-BB55-51DC7992DA1C}">
      <dsp:nvSpPr>
        <dsp:cNvPr id="0" name=""/>
        <dsp:cNvSpPr/>
      </dsp:nvSpPr>
      <dsp:spPr>
        <a:xfrm>
          <a:off x="7510763" y="476318"/>
          <a:ext cx="3623663" cy="3707904"/>
        </a:xfrm>
        <a:prstGeom prst="roundRect">
          <a:avLst>
            <a:gd name="adj" fmla="val 10000"/>
          </a:avLst>
        </a:prstGeom>
        <a:solidFill>
          <a:srgbClr val="114B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kern="1200" dirty="0"/>
            <a:t>Oprema za preciznu poljoprivredu (GPS antene, bazne stanice </a:t>
          </a:r>
          <a:r>
            <a:rPr lang="hr-HR" sz="2000" kern="1200" dirty="0" err="1"/>
            <a:t>hardware&amp;software</a:t>
          </a:r>
          <a:r>
            <a:rPr lang="hr-HR" sz="2000" kern="1200" dirty="0"/>
            <a:t>) </a:t>
          </a:r>
        </a:p>
        <a:p>
          <a:pPr marL="0" lvl="0" indent="0" algn="ctr" defTabSz="889000">
            <a:lnSpc>
              <a:spcPct val="90000"/>
            </a:lnSpc>
            <a:spcBef>
              <a:spcPct val="0"/>
            </a:spcBef>
            <a:spcAft>
              <a:spcPct val="35000"/>
            </a:spcAft>
            <a:buNone/>
          </a:pPr>
          <a:r>
            <a:rPr lang="hr-HR" sz="2000" kern="1200" dirty="0"/>
            <a:t>Oprema i programska rješenja za prikupljanje podataka za sjetvu, gnojidbu, zaštitu bilja, GIS tehnologije</a:t>
          </a:r>
        </a:p>
        <a:p>
          <a:pPr marL="0" lvl="0" indent="0" algn="ctr" defTabSz="889000">
            <a:lnSpc>
              <a:spcPct val="90000"/>
            </a:lnSpc>
            <a:spcBef>
              <a:spcPct val="0"/>
            </a:spcBef>
            <a:spcAft>
              <a:spcPct val="35000"/>
            </a:spcAft>
            <a:buNone/>
          </a:pPr>
          <a:r>
            <a:rPr lang="pl-PL" sz="2000" kern="1200" dirty="0"/>
            <a:t>Sustavi za automatsko upravljanje opremom/sekcijama na opremi</a:t>
          </a:r>
          <a:endParaRPr lang="hr-HR" sz="2000" kern="1200" dirty="0"/>
        </a:p>
      </dsp:txBody>
      <dsp:txXfrm>
        <a:off x="7616896" y="582451"/>
        <a:ext cx="3411397" cy="34956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31B4E-9F77-40AE-A583-16CA473C9542}">
      <dsp:nvSpPr>
        <dsp:cNvPr id="0" name=""/>
        <dsp:cNvSpPr/>
      </dsp:nvSpPr>
      <dsp:spPr>
        <a:xfrm>
          <a:off x="2092" y="336732"/>
          <a:ext cx="4462155" cy="2677293"/>
        </a:xfrm>
        <a:prstGeom prst="roundRect">
          <a:avLst>
            <a:gd name="adj" fmla="val 10000"/>
          </a:avLst>
        </a:prstGeom>
        <a:solidFill>
          <a:srgbClr val="114B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b="1" kern="1200" dirty="0"/>
            <a:t>Intervencije za „stvaranje” znanja i inovacija</a:t>
          </a:r>
          <a:endParaRPr lang="hr-HR" sz="2000" kern="1200" dirty="0"/>
        </a:p>
        <a:p>
          <a:pPr marL="228600" lvl="1" indent="-228600" algn="l" defTabSz="889000">
            <a:lnSpc>
              <a:spcPct val="90000"/>
            </a:lnSpc>
            <a:spcBef>
              <a:spcPct val="0"/>
            </a:spcBef>
            <a:spcAft>
              <a:spcPct val="15000"/>
            </a:spcAft>
            <a:buChar char="•"/>
          </a:pPr>
          <a:r>
            <a:rPr lang="hr-HR" sz="2000" kern="1200" dirty="0"/>
            <a:t>EIP (77.03) i AKIS (78)</a:t>
          </a:r>
        </a:p>
        <a:p>
          <a:pPr marL="228600" lvl="1" indent="-228600" algn="l" defTabSz="889000">
            <a:lnSpc>
              <a:spcPct val="90000"/>
            </a:lnSpc>
            <a:spcBef>
              <a:spcPct val="0"/>
            </a:spcBef>
            <a:spcAft>
              <a:spcPct val="15000"/>
            </a:spcAft>
            <a:buChar char="•"/>
          </a:pPr>
          <a:r>
            <a:rPr lang="hr-HR" sz="2000" kern="1200" dirty="0"/>
            <a:t>Poljoprivrednici, znanstvena zajednica, inovatori - zajednički definiraju potrebe i cilj istraživanja/inovaciju </a:t>
          </a:r>
        </a:p>
      </dsp:txBody>
      <dsp:txXfrm>
        <a:off x="80507" y="415147"/>
        <a:ext cx="4305325" cy="2520463"/>
      </dsp:txXfrm>
    </dsp:sp>
    <dsp:sp modelId="{AE440EE7-AA6E-4646-B567-B8FF2AD97F38}">
      <dsp:nvSpPr>
        <dsp:cNvPr id="0" name=""/>
        <dsp:cNvSpPr/>
      </dsp:nvSpPr>
      <dsp:spPr>
        <a:xfrm>
          <a:off x="4910462" y="1122071"/>
          <a:ext cx="945976" cy="1106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hr-HR" sz="4700" kern="1200"/>
        </a:p>
      </dsp:txBody>
      <dsp:txXfrm>
        <a:off x="4910462" y="1343394"/>
        <a:ext cx="662183" cy="663968"/>
      </dsp:txXfrm>
    </dsp:sp>
    <dsp:sp modelId="{4A297FF8-09C0-4DB8-9A2A-5127EED74250}">
      <dsp:nvSpPr>
        <dsp:cNvPr id="0" name=""/>
        <dsp:cNvSpPr/>
      </dsp:nvSpPr>
      <dsp:spPr>
        <a:xfrm>
          <a:off x="6249109" y="336732"/>
          <a:ext cx="4462155" cy="2677293"/>
        </a:xfrm>
        <a:prstGeom prst="roundRect">
          <a:avLst>
            <a:gd name="adj" fmla="val 10000"/>
          </a:avLst>
        </a:prstGeom>
        <a:solidFill>
          <a:srgbClr val="114B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b="1" kern="1200" dirty="0"/>
            <a:t>Intervencije za implementaciju inovacija</a:t>
          </a:r>
          <a:endParaRPr lang="hr-HR" sz="2000" kern="1200" dirty="0"/>
        </a:p>
        <a:p>
          <a:pPr marL="228600" lvl="1" indent="-228600" algn="l" defTabSz="889000">
            <a:lnSpc>
              <a:spcPct val="90000"/>
            </a:lnSpc>
            <a:spcBef>
              <a:spcPct val="0"/>
            </a:spcBef>
            <a:spcAft>
              <a:spcPct val="15000"/>
            </a:spcAft>
            <a:buChar char="•"/>
          </a:pPr>
          <a:r>
            <a:rPr lang="hr-HR" sz="2000" kern="1200" dirty="0"/>
            <a:t>Potencijalno sve intervencije u dijelu sektorskih intervencija i intervencija ruralnog razvoja</a:t>
          </a:r>
        </a:p>
        <a:p>
          <a:pPr marL="228600" lvl="1" indent="-228600" algn="l" defTabSz="889000">
            <a:lnSpc>
              <a:spcPct val="90000"/>
            </a:lnSpc>
            <a:spcBef>
              <a:spcPct val="0"/>
            </a:spcBef>
            <a:spcAft>
              <a:spcPct val="15000"/>
            </a:spcAft>
            <a:buChar char="•"/>
          </a:pPr>
          <a:r>
            <a:rPr lang="hr-HR" sz="2000" kern="1200" dirty="0"/>
            <a:t>Primjena na razini poljoprivrednog gospodarstva</a:t>
          </a:r>
        </a:p>
      </dsp:txBody>
      <dsp:txXfrm>
        <a:off x="6327524" y="415147"/>
        <a:ext cx="4305325" cy="25204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30E2B-9D3D-4848-A8C0-D882D97740F2}">
      <dsp:nvSpPr>
        <dsp:cNvPr id="0" name=""/>
        <dsp:cNvSpPr/>
      </dsp:nvSpPr>
      <dsp:spPr>
        <a:xfrm>
          <a:off x="733371" y="0"/>
          <a:ext cx="7704145" cy="481509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58382-0C32-4489-AD2E-300311A33AA0}">
      <dsp:nvSpPr>
        <dsp:cNvPr id="0" name=""/>
        <dsp:cNvSpPr/>
      </dsp:nvSpPr>
      <dsp:spPr>
        <a:xfrm>
          <a:off x="1711797" y="3323375"/>
          <a:ext cx="200307" cy="2003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2AF1F-6084-43D5-80CD-262351B73F7A}">
      <dsp:nvSpPr>
        <dsp:cNvPr id="0" name=""/>
        <dsp:cNvSpPr/>
      </dsp:nvSpPr>
      <dsp:spPr>
        <a:xfrm>
          <a:off x="1969612" y="3423529"/>
          <a:ext cx="1795065" cy="1391561"/>
        </a:xfrm>
        <a:prstGeom prst="rect">
          <a:avLst/>
        </a:prstGeom>
        <a:solidFill>
          <a:srgbClr val="114B87"/>
        </a:solidFill>
        <a:ln>
          <a:noFill/>
        </a:ln>
        <a:effectLst/>
      </dsp:spPr>
      <dsp:style>
        <a:lnRef idx="0">
          <a:scrgbClr r="0" g="0" b="0"/>
        </a:lnRef>
        <a:fillRef idx="0">
          <a:scrgbClr r="0" g="0" b="0"/>
        </a:fillRef>
        <a:effectRef idx="0">
          <a:scrgbClr r="0" g="0" b="0"/>
        </a:effectRef>
        <a:fontRef idx="minor"/>
      </dsp:style>
      <dsp:txBody>
        <a:bodyPr spcFirstLastPara="0" vert="horz" wrap="square" lIns="106139" tIns="0" rIns="0" bIns="0" numCol="1" spcCol="1270" anchor="t" anchorCtr="0">
          <a:noAutofit/>
        </a:bodyPr>
        <a:lstStyle/>
        <a:p>
          <a:pPr marL="0" lvl="0" indent="0" algn="l" defTabSz="1022350">
            <a:lnSpc>
              <a:spcPct val="90000"/>
            </a:lnSpc>
            <a:spcBef>
              <a:spcPct val="0"/>
            </a:spcBef>
            <a:spcAft>
              <a:spcPct val="35000"/>
            </a:spcAft>
            <a:buNone/>
          </a:pPr>
          <a:r>
            <a:rPr lang="hr-HR" sz="2300" kern="1200" dirty="0">
              <a:solidFill>
                <a:schemeClr val="bg1"/>
              </a:solidFill>
            </a:rPr>
            <a:t>Digitalizacija (oprema i programska rješenja)</a:t>
          </a:r>
        </a:p>
      </dsp:txBody>
      <dsp:txXfrm>
        <a:off x="1969612" y="3423529"/>
        <a:ext cx="1795065" cy="1391561"/>
      </dsp:txXfrm>
    </dsp:sp>
    <dsp:sp modelId="{687FC8EE-6B53-4D22-AA61-9CA529E490A9}">
      <dsp:nvSpPr>
        <dsp:cNvPr id="0" name=""/>
        <dsp:cNvSpPr/>
      </dsp:nvSpPr>
      <dsp:spPr>
        <a:xfrm>
          <a:off x="3479899" y="2014634"/>
          <a:ext cx="362094" cy="3620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247E4-0091-4194-92A6-60A8FB00B272}">
      <dsp:nvSpPr>
        <dsp:cNvPr id="0" name=""/>
        <dsp:cNvSpPr/>
      </dsp:nvSpPr>
      <dsp:spPr>
        <a:xfrm>
          <a:off x="4023552" y="2195681"/>
          <a:ext cx="1848994" cy="2619409"/>
        </a:xfrm>
        <a:prstGeom prst="rect">
          <a:avLst/>
        </a:prstGeom>
        <a:solidFill>
          <a:srgbClr val="114B87"/>
        </a:solidFill>
        <a:ln>
          <a:noFill/>
        </a:ln>
        <a:effectLst/>
      </dsp:spPr>
      <dsp:style>
        <a:lnRef idx="0">
          <a:scrgbClr r="0" g="0" b="0"/>
        </a:lnRef>
        <a:fillRef idx="0">
          <a:scrgbClr r="0" g="0" b="0"/>
        </a:fillRef>
        <a:effectRef idx="0">
          <a:scrgbClr r="0" g="0" b="0"/>
        </a:effectRef>
        <a:fontRef idx="minor"/>
      </dsp:style>
      <dsp:txBody>
        <a:bodyPr spcFirstLastPara="0" vert="horz" wrap="square" lIns="191867" tIns="0" rIns="0" bIns="0" numCol="1" spcCol="1270" anchor="t" anchorCtr="0">
          <a:noAutofit/>
        </a:bodyPr>
        <a:lstStyle/>
        <a:p>
          <a:pPr marL="0" lvl="0" indent="0" algn="l" defTabSz="1022350">
            <a:lnSpc>
              <a:spcPct val="90000"/>
            </a:lnSpc>
            <a:spcBef>
              <a:spcPct val="0"/>
            </a:spcBef>
            <a:spcAft>
              <a:spcPct val="35000"/>
            </a:spcAft>
            <a:buNone/>
          </a:pPr>
          <a:r>
            <a:rPr lang="hr-HR" sz="2300" kern="1200" dirty="0">
              <a:solidFill>
                <a:schemeClr val="bg1"/>
              </a:solidFill>
            </a:rPr>
            <a:t>Oprema i programska rješenja za preciznu poljoprivredu</a:t>
          </a:r>
        </a:p>
      </dsp:txBody>
      <dsp:txXfrm>
        <a:off x="4023552" y="2195681"/>
        <a:ext cx="1848994" cy="2619409"/>
      </dsp:txXfrm>
    </dsp:sp>
    <dsp:sp modelId="{CEA0A9BA-F8AD-4043-A500-FC160119D63C}">
      <dsp:nvSpPr>
        <dsp:cNvPr id="0" name=""/>
        <dsp:cNvSpPr/>
      </dsp:nvSpPr>
      <dsp:spPr>
        <a:xfrm>
          <a:off x="5606243" y="1218218"/>
          <a:ext cx="500769" cy="5007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80895-6E37-484D-9B29-58DCCD996F4C}">
      <dsp:nvSpPr>
        <dsp:cNvPr id="0" name=""/>
        <dsp:cNvSpPr/>
      </dsp:nvSpPr>
      <dsp:spPr>
        <a:xfrm>
          <a:off x="6202408" y="1451836"/>
          <a:ext cx="1848994" cy="3346488"/>
        </a:xfrm>
        <a:prstGeom prst="rect">
          <a:avLst/>
        </a:prstGeom>
        <a:solidFill>
          <a:srgbClr val="114B87"/>
        </a:solidFill>
        <a:ln>
          <a:noFill/>
        </a:ln>
        <a:effectLst/>
      </dsp:spPr>
      <dsp:style>
        <a:lnRef idx="0">
          <a:scrgbClr r="0" g="0" b="0"/>
        </a:lnRef>
        <a:fillRef idx="0">
          <a:scrgbClr r="0" g="0" b="0"/>
        </a:fillRef>
        <a:effectRef idx="0">
          <a:scrgbClr r="0" g="0" b="0"/>
        </a:effectRef>
        <a:fontRef idx="minor"/>
      </dsp:style>
      <dsp:txBody>
        <a:bodyPr spcFirstLastPara="0" vert="horz" wrap="square" lIns="265347" tIns="0" rIns="0" bIns="0" numCol="1" spcCol="1270" anchor="t" anchorCtr="0">
          <a:noAutofit/>
        </a:bodyPr>
        <a:lstStyle/>
        <a:p>
          <a:pPr marL="0" lvl="0" indent="0" algn="l" defTabSz="1022350">
            <a:lnSpc>
              <a:spcPct val="90000"/>
            </a:lnSpc>
            <a:spcBef>
              <a:spcPct val="0"/>
            </a:spcBef>
            <a:spcAft>
              <a:spcPct val="35000"/>
            </a:spcAft>
            <a:buNone/>
          </a:pPr>
          <a:r>
            <a:rPr lang="hr-HR" sz="2300" kern="1200" dirty="0">
              <a:solidFill>
                <a:schemeClr val="bg1"/>
              </a:solidFill>
            </a:rPr>
            <a:t>AKIS – umrežavanje, stvaranje i prenošenje znanja, iskustava i vještina</a:t>
          </a:r>
        </a:p>
        <a:p>
          <a:pPr marL="0" lvl="0" indent="0" algn="l" defTabSz="1022350">
            <a:lnSpc>
              <a:spcPct val="90000"/>
            </a:lnSpc>
            <a:spcBef>
              <a:spcPct val="0"/>
            </a:spcBef>
            <a:spcAft>
              <a:spcPct val="35000"/>
            </a:spcAft>
            <a:buNone/>
          </a:pPr>
          <a:r>
            <a:rPr lang="hr-HR" sz="2300" kern="1200" dirty="0">
              <a:solidFill>
                <a:schemeClr val="bg1"/>
              </a:solidFill>
            </a:rPr>
            <a:t>EIP</a:t>
          </a:r>
        </a:p>
      </dsp:txBody>
      <dsp:txXfrm>
        <a:off x="6202408" y="1451836"/>
        <a:ext cx="1848994" cy="33464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70D68-12AB-4E1B-9529-C61A2FF556B6}" type="datetimeFigureOut">
              <a:rPr lang="hr-HR" smtClean="0"/>
              <a:t>11.4.2022.</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1BDB7-5413-4B66-960B-F0DE99653E2D}" type="slidenum">
              <a:rPr lang="hr-HR" smtClean="0"/>
              <a:t>‹#›</a:t>
            </a:fld>
            <a:endParaRPr lang="hr-HR"/>
          </a:p>
        </p:txBody>
      </p:sp>
    </p:spTree>
    <p:extLst>
      <p:ext uri="{BB962C8B-B14F-4D97-AF65-F5344CB8AC3E}">
        <p14:creationId xmlns:p14="http://schemas.microsoft.com/office/powerpoint/2010/main" val="67851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abfoundation.org/getting-starte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a:t>U</a:t>
            </a:r>
            <a:r>
              <a:rPr lang="hr-HR" sz="1100" baseline="0"/>
              <a:t> suradnji s predstavnicima sektora u okviru javnih konzultacija definirana je vizija dugoročnog razvoja poljoprivrede.</a:t>
            </a:r>
          </a:p>
          <a:p>
            <a:endParaRPr lang="hr-HR" sz="1100" baseline="0"/>
          </a:p>
          <a:p>
            <a:r>
              <a:rPr lang="hr-HR" sz="1100" baseline="0"/>
              <a:t>Dugoročna vizija govori o poljoprivrednom sektoru koji proizvodi više, kvalitetnije i konkurentnije.</a:t>
            </a:r>
          </a:p>
          <a:p>
            <a:endParaRPr lang="hr-HR" sz="1100" baseline="0"/>
          </a:p>
          <a:p>
            <a:r>
              <a:rPr lang="hr-HR" sz="1100" baseline="0"/>
              <a:t>Zatim o poljoprivrednom sektoru koji brine o prirodnim resursima kojima Hrvatska obiluje te je prilagođen i uspješan u uvjetima promjenjive klime.</a:t>
            </a:r>
          </a:p>
          <a:p>
            <a:endParaRPr lang="hr-HR" sz="1100" baseline="0"/>
          </a:p>
          <a:p>
            <a:r>
              <a:rPr lang="hr-HR" sz="1100" baseline="0"/>
              <a:t>Na kraju, vizija nadilazi samu poljoprivrednu proizvodnju te govori o ruralnim zajednicama i stanovništvu koje ima bolje mogućnosti za zapošljavanje i višu kvalitetu života.</a:t>
            </a:r>
          </a:p>
          <a:p>
            <a:endParaRPr lang="hr-HR" sz="1100" baseline="0"/>
          </a:p>
        </p:txBody>
      </p:sp>
      <p:sp>
        <p:nvSpPr>
          <p:cNvPr id="4" name="Rezervirano mjesto broja slajda 3"/>
          <p:cNvSpPr>
            <a:spLocks noGrp="1"/>
          </p:cNvSpPr>
          <p:nvPr>
            <p:ph type="sldNum" sz="quarter" idx="10"/>
          </p:nvPr>
        </p:nvSpPr>
        <p:spPr/>
        <p:txBody>
          <a:bodyPr/>
          <a:lstStyle/>
          <a:p>
            <a:fld id="{8398A214-2446-4142-AF7D-DF583652A99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2140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„FAB LAB” = </a:t>
            </a:r>
            <a:r>
              <a:rPr lang="hr-HR" sz="1200" b="0" i="0" kern="1200" dirty="0">
                <a:solidFill>
                  <a:schemeClr val="tx1"/>
                </a:solidFill>
                <a:effectLst/>
                <a:latin typeface="+mn-lt"/>
                <a:ea typeface="+mn-ea"/>
                <a:cs typeface="+mn-cs"/>
              </a:rPr>
              <a:t>FAB LAB je tehnička platforma za izradu prototipova za inovacije i izume, pružajući poticaj lokalnom poduzetništvu. </a:t>
            </a:r>
            <a:r>
              <a:rPr lang="hr-HR" sz="1200" b="0" i="0" kern="1200" dirty="0" err="1">
                <a:solidFill>
                  <a:schemeClr val="tx1"/>
                </a:solidFill>
                <a:effectLst/>
                <a:latin typeface="+mn-lt"/>
                <a:ea typeface="+mn-ea"/>
                <a:cs typeface="+mn-cs"/>
              </a:rPr>
              <a:t>Fab</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Lab</a:t>
            </a:r>
            <a:r>
              <a:rPr lang="hr-HR" sz="1200" b="0" i="0" kern="1200" dirty="0">
                <a:solidFill>
                  <a:schemeClr val="tx1"/>
                </a:solidFill>
                <a:effectLst/>
                <a:latin typeface="+mn-lt"/>
                <a:ea typeface="+mn-ea"/>
                <a:cs typeface="+mn-cs"/>
              </a:rPr>
              <a:t> je također platforma za učenje i inovacije: mjesto za igru, stvaranje, učenje i mentorstvo. Biti </a:t>
            </a:r>
            <a:r>
              <a:rPr lang="hr-HR" sz="1200" b="0" i="0" kern="1200" dirty="0" err="1">
                <a:solidFill>
                  <a:schemeClr val="tx1"/>
                </a:solidFill>
                <a:effectLst/>
                <a:latin typeface="+mn-lt"/>
                <a:ea typeface="+mn-ea"/>
                <a:cs typeface="+mn-cs"/>
              </a:rPr>
              <a:t>Fab</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Lab</a:t>
            </a:r>
            <a:r>
              <a:rPr lang="hr-HR" sz="1200" b="0" i="0" kern="1200" dirty="0">
                <a:solidFill>
                  <a:schemeClr val="tx1"/>
                </a:solidFill>
                <a:effectLst/>
                <a:latin typeface="+mn-lt"/>
                <a:ea typeface="+mn-ea"/>
                <a:cs typeface="+mn-cs"/>
              </a:rPr>
              <a:t> znači povezati se s globalnom zajednicom učenika, nastavnika, tehnologija, istraživača, proizvođača i inovatora – mrežom za razmjenu znanja koja obuhvaća 100 zemalja. Svi </a:t>
            </a:r>
            <a:r>
              <a:rPr lang="hr-HR" sz="1200" b="0" i="0" kern="1200" dirty="0" err="1">
                <a:solidFill>
                  <a:schemeClr val="tx1"/>
                </a:solidFill>
                <a:effectLst/>
                <a:latin typeface="+mn-lt"/>
                <a:ea typeface="+mn-ea"/>
                <a:cs typeface="+mn-cs"/>
              </a:rPr>
              <a:t>Fab</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Labovi</a:t>
            </a:r>
            <a:r>
              <a:rPr lang="hr-HR" sz="1200" b="0" i="0" kern="1200" dirty="0">
                <a:solidFill>
                  <a:schemeClr val="tx1"/>
                </a:solidFill>
                <a:effectLst/>
                <a:latin typeface="+mn-lt"/>
                <a:ea typeface="+mn-ea"/>
                <a:cs typeface="+mn-cs"/>
              </a:rPr>
              <a:t> dijele zajedničke alate i procese čime program gradi globalnu mrežu, „distribucijski laboratorij“ za istraživanje i izum. (</a:t>
            </a:r>
            <a:r>
              <a:rPr lang="hr-HR" dirty="0">
                <a:hlinkClick r:id="rId3"/>
              </a:rPr>
              <a:t>Početak rada s </a:t>
            </a:r>
            <a:r>
              <a:rPr lang="hr-HR" dirty="0" err="1">
                <a:hlinkClick r:id="rId3"/>
              </a:rPr>
              <a:t>Fab</a:t>
            </a:r>
            <a:r>
              <a:rPr lang="hr-HR" dirty="0">
                <a:hlinkClick r:id="rId3"/>
              </a:rPr>
              <a:t> </a:t>
            </a:r>
            <a:r>
              <a:rPr lang="hr-HR" dirty="0" err="1">
                <a:hlinkClick r:id="rId3"/>
              </a:rPr>
              <a:t>Labsom</a:t>
            </a:r>
            <a:r>
              <a:rPr lang="hr-HR" dirty="0">
                <a:hlinkClick r:id="rId3"/>
              </a:rPr>
              <a:t> (fabfoundation.org)</a:t>
            </a:r>
            <a:r>
              <a:rPr lang="hr-HR"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lang="hr-HR" sz="1200" b="0" i="0" kern="1200" dirty="0">
                <a:solidFill>
                  <a:schemeClr val="tx1"/>
                </a:solidFill>
                <a:effectLst/>
                <a:latin typeface="+mn-lt"/>
                <a:ea typeface="+mn-ea"/>
                <a:cs typeface="+mn-cs"/>
              </a:rPr>
            </a:br>
            <a:endParaRPr lang="hr-HR" sz="1200" b="0" i="0" kern="1200" dirty="0">
              <a:solidFill>
                <a:schemeClr val="tx1"/>
              </a:solidFill>
              <a:effectLst/>
              <a:latin typeface="+mn-lt"/>
              <a:ea typeface="+mn-ea"/>
              <a:cs typeface="+mn-cs"/>
            </a:endParaRPr>
          </a:p>
          <a:p>
            <a:endParaRPr lang="hr-HR" dirty="0"/>
          </a:p>
        </p:txBody>
      </p:sp>
      <p:sp>
        <p:nvSpPr>
          <p:cNvPr id="4" name="Rezervirano mjesto broja slajda 3"/>
          <p:cNvSpPr>
            <a:spLocks noGrp="1"/>
          </p:cNvSpPr>
          <p:nvPr>
            <p:ph type="sldNum" sz="quarter" idx="10"/>
          </p:nvPr>
        </p:nvSpPr>
        <p:spPr/>
        <p:txBody>
          <a:bodyPr/>
          <a:lstStyle/>
          <a:p>
            <a:fld id="{39B1BDB7-5413-4B66-960B-F0DE99653E2D}" type="slidenum">
              <a:rPr lang="hr-HR" smtClean="0"/>
              <a:t>13</a:t>
            </a:fld>
            <a:endParaRPr lang="hr-HR"/>
          </a:p>
        </p:txBody>
      </p:sp>
    </p:spTree>
    <p:extLst>
      <p:ext uri="{BB962C8B-B14F-4D97-AF65-F5344CB8AC3E}">
        <p14:creationId xmlns:p14="http://schemas.microsoft.com/office/powerpoint/2010/main" val="179016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b="0" kern="1200">
                <a:solidFill>
                  <a:schemeClr val="tx1"/>
                </a:solidFill>
                <a:effectLst/>
                <a:latin typeface="+mn-lt"/>
                <a:ea typeface="+mn-ea"/>
                <a:cs typeface="+mn-cs"/>
              </a:rPr>
              <a:t>Dijagnostika sektora potvrdila je ono što nam je već poznato: da Hrvatska poljoprivreda ima dobre potencijale kao pokretača gospodarskog razvoja,</a:t>
            </a:r>
            <a:r>
              <a:rPr lang="hr-HR" sz="1100" b="0" kern="1200" baseline="0">
                <a:solidFill>
                  <a:schemeClr val="tx1"/>
                </a:solidFill>
                <a:effectLst/>
                <a:latin typeface="+mn-lt"/>
                <a:ea typeface="+mn-ea"/>
                <a:cs typeface="+mn-cs"/>
              </a:rPr>
              <a:t> za otvaranje radnih mjesta i povećanje prihoda u ruralnim područjima.</a:t>
            </a:r>
          </a:p>
          <a:p>
            <a:endParaRPr lang="hr-HR" sz="1100" b="0" kern="1200" baseline="0">
              <a:solidFill>
                <a:schemeClr val="tx1"/>
              </a:solidFill>
              <a:effectLst/>
              <a:latin typeface="+mn-lt"/>
              <a:ea typeface="+mn-ea"/>
              <a:cs typeface="+mn-cs"/>
            </a:endParaRPr>
          </a:p>
          <a:p>
            <a:r>
              <a:rPr lang="hr-HR" sz="1100" b="0" kern="1200" baseline="0">
                <a:solidFill>
                  <a:schemeClr val="tx1"/>
                </a:solidFill>
                <a:effectLst/>
                <a:latin typeface="+mn-lt"/>
                <a:ea typeface="+mn-ea"/>
                <a:cs typeface="+mn-cs"/>
              </a:rPr>
              <a:t>Taj potencijal znatno nadilazi relativno mali udio poljoprivrede u ukupnom gospodarstvu Hrvatske. Razlog tome leži u povezanosti s brojnim drugim sektorima, prije svega prerađivačke industrije, ali i trgovine, ugostiteljstva, prometa, istraživanja i razvoja. Koliko je važna ta povezanost govori podatak da vrijednost od 1 milijuna kuna poljoprivredne proizvodnje dovodi do porasta od 5,2 milijuna kuna ukupnog gospodarskog rezultata.</a:t>
            </a:r>
          </a:p>
          <a:p>
            <a:endParaRPr lang="hr-HR" sz="1100" b="0" kern="1200" baseline="0">
              <a:solidFill>
                <a:schemeClr val="tx1"/>
              </a:solidFill>
              <a:effectLst/>
              <a:latin typeface="+mn-lt"/>
              <a:ea typeface="+mn-ea"/>
              <a:cs typeface="+mn-cs"/>
            </a:endParaRPr>
          </a:p>
          <a:p>
            <a:r>
              <a:rPr lang="hr-HR" sz="1100" b="0" kern="1200" baseline="0">
                <a:solidFill>
                  <a:schemeClr val="tx1"/>
                </a:solidFill>
                <a:effectLst/>
                <a:latin typeface="+mn-lt"/>
                <a:ea typeface="+mn-ea"/>
                <a:cs typeface="+mn-cs"/>
              </a:rPr>
              <a:t>Zbog toga uspješni poljoprivredni sektor također rezultira ukupnim pozitivnim gospodarskim učincima.</a:t>
            </a:r>
          </a:p>
          <a:p>
            <a:endParaRPr lang="hr-HR" sz="1100" b="0" kern="1200" baseline="0">
              <a:solidFill>
                <a:schemeClr val="tx1"/>
              </a:solidFill>
              <a:effectLst/>
              <a:latin typeface="+mn-lt"/>
              <a:ea typeface="+mn-ea"/>
              <a:cs typeface="+mn-cs"/>
            </a:endParaRPr>
          </a:p>
          <a:p>
            <a:r>
              <a:rPr lang="hr-HR" sz="1100" b="0" kern="1200" baseline="0">
                <a:solidFill>
                  <a:schemeClr val="tx1"/>
                </a:solidFill>
                <a:effectLst/>
                <a:latin typeface="+mn-lt"/>
                <a:ea typeface="+mn-ea"/>
                <a:cs typeface="+mn-cs"/>
              </a:rPr>
              <a:t>Hrvatska ima dobre prirodne preduvjete za poljoprivrednu i prehrambenu proizvodnju, neograničen pristup tržištu Europske unije i razmjerno visoke potpore iz proračuna EU-a, ali i Državnog proračuna.</a:t>
            </a:r>
          </a:p>
          <a:p>
            <a:endParaRPr lang="hr-HR" sz="1100" b="0" kern="1200" baseline="0">
              <a:solidFill>
                <a:schemeClr val="tx1"/>
              </a:solidFill>
              <a:effectLst/>
              <a:latin typeface="+mn-lt"/>
              <a:ea typeface="+mn-ea"/>
              <a:cs typeface="+mn-cs"/>
            </a:endParaRPr>
          </a:p>
          <a:p>
            <a:r>
              <a:rPr lang="hr-HR" sz="1100" b="0" kern="1200" baseline="0">
                <a:solidFill>
                  <a:schemeClr val="tx1"/>
                </a:solidFill>
                <a:effectLst/>
                <a:latin typeface="+mn-lt"/>
                <a:ea typeface="+mn-ea"/>
                <a:cs typeface="+mn-cs"/>
              </a:rPr>
              <a:t>Unatoč tome, ne možemo biti zadovoljni stanjem poljoprivrede u Hrvatskoj. </a:t>
            </a:r>
          </a:p>
        </p:txBody>
      </p:sp>
      <p:sp>
        <p:nvSpPr>
          <p:cNvPr id="4" name="Rezervirano mjesto broja slajda 3"/>
          <p:cNvSpPr>
            <a:spLocks noGrp="1"/>
          </p:cNvSpPr>
          <p:nvPr>
            <p:ph type="sldNum" sz="quarter" idx="10"/>
          </p:nvPr>
        </p:nvSpPr>
        <p:spPr/>
        <p:txBody>
          <a:bodyPr/>
          <a:lstStyle/>
          <a:p>
            <a:fld id="{8398A214-2446-4142-AF7D-DF583652A99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628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39B1BDB7-5413-4B66-960B-F0DE99653E2D}" type="slidenum">
              <a:rPr lang="hr-HR" smtClean="0"/>
              <a:t>4</a:t>
            </a:fld>
            <a:endParaRPr lang="hr-HR"/>
          </a:p>
        </p:txBody>
      </p:sp>
    </p:spTree>
    <p:extLst>
      <p:ext uri="{BB962C8B-B14F-4D97-AF65-F5344CB8AC3E}">
        <p14:creationId xmlns:p14="http://schemas.microsoft.com/office/powerpoint/2010/main" val="183435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kern="1200">
                <a:solidFill>
                  <a:schemeClr val="tx1"/>
                </a:solidFill>
                <a:effectLst/>
                <a:latin typeface="+mn-lt"/>
                <a:ea typeface="+mn-ea"/>
                <a:cs typeface="+mn-cs"/>
              </a:rPr>
              <a:t>Rekapitulacija dostupnih EU sredstava iz svih izvora u periodu 2021. – 2027. (u EUR):</a:t>
            </a:r>
          </a:p>
          <a:p>
            <a:pPr fontAlgn="auto"/>
            <a:r>
              <a:rPr lang="hr-HR" sz="1200" kern="1200">
                <a:solidFill>
                  <a:schemeClr val="tx1"/>
                </a:solidFill>
                <a:effectLst/>
                <a:latin typeface="+mn-lt"/>
                <a:ea typeface="+mn-ea"/>
                <a:cs typeface="+mn-cs"/>
              </a:rPr>
              <a:t>Program ruralnog razvoja RH (prijelazno razdoblje, 2021. i 2022.; preostalo za ugovaranje + dodatne alokacije VFO+EURI) = 944.010.560</a:t>
            </a:r>
          </a:p>
          <a:p>
            <a:pPr fontAlgn="auto"/>
            <a:r>
              <a:rPr lang="hr-HR" sz="1200" kern="1200">
                <a:solidFill>
                  <a:schemeClr val="tx1"/>
                </a:solidFill>
                <a:effectLst/>
                <a:latin typeface="+mn-lt"/>
                <a:ea typeface="+mn-ea"/>
                <a:cs typeface="+mn-cs"/>
              </a:rPr>
              <a:t>Izravna plaćanja (za 2021. i 2022.) = 777.998.000</a:t>
            </a:r>
          </a:p>
          <a:p>
            <a:pPr fontAlgn="auto"/>
            <a:r>
              <a:rPr lang="hr-HR" sz="1200" kern="1200">
                <a:solidFill>
                  <a:schemeClr val="tx1"/>
                </a:solidFill>
                <a:effectLst/>
                <a:latin typeface="+mn-lt"/>
                <a:ea typeface="+mn-ea"/>
                <a:cs typeface="+mn-cs"/>
              </a:rPr>
              <a:t>Vinski i pčelarski program (alokacije za 2021. i 2022.) = 24.600.000</a:t>
            </a:r>
          </a:p>
          <a:p>
            <a:pPr fontAlgn="auto"/>
            <a:r>
              <a:rPr lang="hr-HR" sz="1200" kern="1200">
                <a:solidFill>
                  <a:schemeClr val="tx1"/>
                </a:solidFill>
                <a:effectLst/>
                <a:latin typeface="+mn-lt"/>
                <a:ea typeface="+mn-ea"/>
                <a:cs typeface="+mn-cs"/>
              </a:rPr>
              <a:t>Nacionalni plan oporavka i otpornosti  (2021. – 2026.) = 131.130.135</a:t>
            </a:r>
          </a:p>
          <a:p>
            <a:pPr fontAlgn="auto"/>
            <a:r>
              <a:rPr lang="hr-HR" sz="1200" kern="1200">
                <a:solidFill>
                  <a:schemeClr val="tx1"/>
                </a:solidFill>
                <a:effectLst/>
                <a:latin typeface="+mn-lt"/>
                <a:ea typeface="+mn-ea"/>
                <a:cs typeface="+mn-cs"/>
              </a:rPr>
              <a:t>Strateški plan ZPP-a RH (2023. – 2027.) = 3.422.004.640</a:t>
            </a:r>
          </a:p>
          <a:p>
            <a:pPr fontAlgn="auto"/>
            <a:r>
              <a:rPr lang="hr-HR" sz="1200" kern="1200">
                <a:solidFill>
                  <a:schemeClr val="tx1"/>
                </a:solidFill>
                <a:effectLst/>
                <a:latin typeface="+mn-lt"/>
                <a:ea typeface="+mn-ea"/>
                <a:cs typeface="+mn-cs"/>
              </a:rPr>
              <a:t>Europski strukturni i investicijski fondovi (2021. – 2027.) = Nije moguće procijeniti u ovom trenutku; ukupna omotnica iznosi 8,7 </a:t>
            </a:r>
            <a:r>
              <a:rPr lang="hr-HR" sz="1200" kern="1200" err="1">
                <a:solidFill>
                  <a:schemeClr val="tx1"/>
                </a:solidFill>
                <a:effectLst/>
                <a:latin typeface="+mn-lt"/>
                <a:ea typeface="+mn-ea"/>
                <a:cs typeface="+mn-cs"/>
              </a:rPr>
              <a:t>mlrd</a:t>
            </a:r>
            <a:endParaRPr lang="hr-HR" sz="1200" kern="1200">
              <a:solidFill>
                <a:schemeClr val="tx1"/>
              </a:solidFill>
              <a:effectLst/>
              <a:latin typeface="+mn-lt"/>
              <a:ea typeface="+mn-ea"/>
              <a:cs typeface="+mn-cs"/>
            </a:endParaRPr>
          </a:p>
          <a:p>
            <a:pPr fontAlgn="auto"/>
            <a:r>
              <a:rPr lang="hr-HR" sz="1200" b="1" kern="1200">
                <a:solidFill>
                  <a:schemeClr val="tx1"/>
                </a:solidFill>
                <a:effectLst/>
                <a:latin typeface="+mn-lt"/>
                <a:ea typeface="+mn-ea"/>
                <a:cs typeface="+mn-cs"/>
              </a:rPr>
              <a:t>UKUPNO (bez ESIF)</a:t>
            </a:r>
            <a:r>
              <a:rPr lang="hr-HR" sz="1200" b="0" kern="1200">
                <a:solidFill>
                  <a:schemeClr val="tx1"/>
                </a:solidFill>
                <a:effectLst/>
                <a:latin typeface="+mn-lt"/>
                <a:ea typeface="+mn-ea"/>
                <a:cs typeface="+mn-cs"/>
              </a:rPr>
              <a:t> = </a:t>
            </a:r>
            <a:r>
              <a:rPr lang="hr-HR" sz="1200" b="1" kern="1200">
                <a:solidFill>
                  <a:schemeClr val="tx1"/>
                </a:solidFill>
                <a:effectLst/>
                <a:latin typeface="+mn-lt"/>
                <a:ea typeface="+mn-ea"/>
                <a:cs typeface="+mn-cs"/>
              </a:rPr>
              <a:t>5.299.743.335</a:t>
            </a:r>
            <a:endParaRPr lang="hr-HR" sz="1200" kern="1200">
              <a:solidFill>
                <a:schemeClr val="tx1"/>
              </a:solidFill>
              <a:effectLst/>
              <a:latin typeface="+mn-lt"/>
              <a:ea typeface="+mn-ea"/>
              <a:cs typeface="+mn-cs"/>
            </a:endParaRPr>
          </a:p>
          <a:p>
            <a:endParaRPr lang="hr-HR" sz="1100"/>
          </a:p>
          <a:p>
            <a:r>
              <a:rPr lang="hr-HR" sz="1100"/>
              <a:t>Strategija</a:t>
            </a:r>
            <a:r>
              <a:rPr lang="hr-HR" sz="1100" baseline="0"/>
              <a:t> poljoprivrede daje nam smjer razvoja poljoprivrede, ciljeve i prijedlog mjera. Za konkretnu provedbu strategije svaku mjeru treba detaljno razraditi i utvrditi kriterije prihvatljivosti korisnika i ulaganja, posebne uvjete za provedbu te visinu financiranja.</a:t>
            </a:r>
          </a:p>
          <a:p>
            <a:endParaRPr lang="hr-HR" sz="1100" baseline="0"/>
          </a:p>
          <a:p>
            <a:r>
              <a:rPr lang="hr-HR" sz="1100" baseline="0"/>
              <a:t>Najveći dio mjera bit će financiran iz sredstava proračuna Europske unije. Kako bismo mogli koristiti ta sredstva, imamo obavezu donije strateški plan za razdoblje od 2021. do 2027. godine. Strateški plan će zamijeniti sadašnji program ruralnog razvoja te će osim mjera ruralnog razvoja obuhvatiti i izravna plaćanja. </a:t>
            </a:r>
          </a:p>
          <a:p>
            <a:endParaRPr lang="hr-HR" sz="1100" baseline="0"/>
          </a:p>
          <a:p>
            <a:r>
              <a:rPr lang="hr-HR" sz="1100" baseline="0"/>
              <a:t>Jedan dio mjera predviđenih strategijom neće biti financiran od strane Europske unije. Stoga ćemo njihovu provedbu razraditi kroz akcijski plan za nacionalne mjere.</a:t>
            </a:r>
          </a:p>
          <a:p>
            <a:endParaRPr lang="hr-HR" sz="1100" baseline="0"/>
          </a:p>
          <a:p>
            <a:r>
              <a:rPr lang="hr-HR" sz="1100" baseline="0"/>
              <a:t>Na kraju bih naglasila kako je nedavna kriza uzrokovana COVID </a:t>
            </a:r>
            <a:r>
              <a:rPr lang="hr-HR" sz="1100" baseline="0" err="1"/>
              <a:t>pandemijom</a:t>
            </a:r>
            <a:r>
              <a:rPr lang="hr-HR" sz="1100" baseline="0"/>
              <a:t> još jednom pokazala koliko je važan poljoprivredni sektor i proizvodnja hrane. Naša je odgovornost da osiguramo dostatnu proizvodnju za potrošače i dohodak za poljoprivrednike. Zato smo ozbiljno shvatili zadatak izrade nove strategije hrvatske poljoprivrede i uključili u taj proces veliki broj sudionika. Želimo biti u tome otvoreni i transparentni. </a:t>
            </a:r>
          </a:p>
          <a:p>
            <a:endParaRPr lang="hr-HR" sz="1100" baseline="0"/>
          </a:p>
          <a:p>
            <a:r>
              <a:rPr lang="hr-HR" sz="1100" baseline="0"/>
              <a:t>Tako namjeravamo raditi i u idućim fazama kada će se detaljno propisati uvjeti i kriteriji za korisnike te financijske alokacije i pokazatelji uspješnosti za svaku mjeru.</a:t>
            </a:r>
          </a:p>
          <a:p>
            <a:endParaRPr lang="hr-HR" sz="1100" baseline="0"/>
          </a:p>
          <a:p>
            <a:endParaRPr lang="hr-HR" sz="1100"/>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98A214-2446-4142-AF7D-DF583652A9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26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Istraživanje je provedeno u tijekom listopada i studenog 2020.; doprinos inicijativi EK za razvoj „</a:t>
            </a:r>
            <a:r>
              <a:rPr lang="hr-HR" dirty="0" err="1"/>
              <a:t>Long-term</a:t>
            </a:r>
            <a:r>
              <a:rPr lang="hr-HR" dirty="0"/>
              <a:t> </a:t>
            </a:r>
            <a:r>
              <a:rPr lang="hr-HR" dirty="0" err="1"/>
              <a:t>vision</a:t>
            </a:r>
            <a:r>
              <a:rPr lang="hr-HR" dirty="0"/>
              <a:t> </a:t>
            </a:r>
            <a:r>
              <a:rPr lang="hr-HR" dirty="0" err="1"/>
              <a:t>of</a:t>
            </a:r>
            <a:r>
              <a:rPr lang="hr-HR" dirty="0"/>
              <a:t> </a:t>
            </a:r>
            <a:r>
              <a:rPr lang="hr-HR" dirty="0" err="1"/>
              <a:t>rural</a:t>
            </a:r>
            <a:r>
              <a:rPr lang="hr-HR" dirty="0"/>
              <a:t> </a:t>
            </a:r>
            <a:r>
              <a:rPr lang="hr-HR" dirty="0" err="1"/>
              <a:t>areas</a:t>
            </a:r>
            <a:r>
              <a:rPr lang="hr-HR" dirty="0"/>
              <a:t>”; 53 dionika je rangiralo definirane tehnologije prema potencijalu za promjene u ruralnom prostoru</a:t>
            </a:r>
          </a:p>
        </p:txBody>
      </p:sp>
      <p:sp>
        <p:nvSpPr>
          <p:cNvPr id="4" name="Rezervirano mjesto broja slajda 3"/>
          <p:cNvSpPr>
            <a:spLocks noGrp="1"/>
          </p:cNvSpPr>
          <p:nvPr>
            <p:ph type="sldNum" sz="quarter" idx="10"/>
          </p:nvPr>
        </p:nvSpPr>
        <p:spPr/>
        <p:txBody>
          <a:bodyPr/>
          <a:lstStyle/>
          <a:p>
            <a:fld id="{39B1BDB7-5413-4B66-960B-F0DE99653E2D}" type="slidenum">
              <a:rPr lang="hr-HR" smtClean="0"/>
              <a:t>7</a:t>
            </a:fld>
            <a:endParaRPr lang="hr-HR"/>
          </a:p>
        </p:txBody>
      </p:sp>
    </p:spTree>
    <p:extLst>
      <p:ext uri="{BB962C8B-B14F-4D97-AF65-F5344CB8AC3E}">
        <p14:creationId xmlns:p14="http://schemas.microsoft.com/office/powerpoint/2010/main" val="291581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RRF – </a:t>
            </a:r>
            <a:r>
              <a:rPr lang="hr-HR" dirty="0" err="1"/>
              <a:t>Recovery</a:t>
            </a:r>
            <a:r>
              <a:rPr lang="hr-HR" dirty="0"/>
              <a:t> </a:t>
            </a:r>
            <a:r>
              <a:rPr lang="hr-HR" dirty="0" err="1"/>
              <a:t>and</a:t>
            </a:r>
            <a:r>
              <a:rPr lang="hr-HR" dirty="0"/>
              <a:t> </a:t>
            </a:r>
            <a:r>
              <a:rPr lang="hr-HR" dirty="0" err="1"/>
              <a:t>Resiliance</a:t>
            </a:r>
            <a:r>
              <a:rPr lang="hr-HR" dirty="0"/>
              <a:t> </a:t>
            </a:r>
            <a:r>
              <a:rPr lang="hr-HR" dirty="0" err="1"/>
              <a:t>Facility</a:t>
            </a:r>
            <a:endParaRPr lang="hr-HR" dirty="0"/>
          </a:p>
          <a:p>
            <a:r>
              <a:rPr lang="hr-HR" dirty="0"/>
              <a:t>ESIF – European </a:t>
            </a:r>
            <a:r>
              <a:rPr lang="hr-HR" dirty="0" err="1"/>
              <a:t>Structural</a:t>
            </a:r>
            <a:r>
              <a:rPr lang="hr-HR" dirty="0"/>
              <a:t> </a:t>
            </a:r>
            <a:r>
              <a:rPr lang="hr-HR" dirty="0" err="1"/>
              <a:t>and</a:t>
            </a:r>
            <a:r>
              <a:rPr lang="hr-HR" dirty="0"/>
              <a:t> </a:t>
            </a:r>
            <a:r>
              <a:rPr lang="hr-HR" dirty="0" err="1"/>
              <a:t>Investment</a:t>
            </a:r>
            <a:r>
              <a:rPr lang="hr-HR" dirty="0"/>
              <a:t> </a:t>
            </a:r>
            <a:r>
              <a:rPr lang="hr-HR" dirty="0" err="1"/>
              <a:t>Funds</a:t>
            </a:r>
            <a:endParaRPr lang="hr-HR" dirty="0"/>
          </a:p>
          <a:p>
            <a:r>
              <a:rPr lang="hr-HR" dirty="0"/>
              <a:t>RDP – </a:t>
            </a:r>
            <a:r>
              <a:rPr lang="hr-HR" dirty="0" err="1"/>
              <a:t>Rural</a:t>
            </a:r>
            <a:r>
              <a:rPr lang="hr-HR" dirty="0"/>
              <a:t> Development </a:t>
            </a:r>
            <a:r>
              <a:rPr lang="hr-HR" dirty="0" err="1"/>
              <a:t>Programme</a:t>
            </a:r>
            <a:r>
              <a:rPr lang="hr-HR" dirty="0"/>
              <a:t> </a:t>
            </a:r>
          </a:p>
          <a:p>
            <a:r>
              <a:rPr lang="hr-HR" dirty="0"/>
              <a:t>CAP SP – </a:t>
            </a:r>
            <a:r>
              <a:rPr lang="hr-HR" dirty="0" err="1"/>
              <a:t>Common</a:t>
            </a:r>
            <a:r>
              <a:rPr lang="hr-HR" dirty="0"/>
              <a:t> </a:t>
            </a:r>
            <a:r>
              <a:rPr lang="hr-HR" dirty="0" err="1"/>
              <a:t>Agricultural</a:t>
            </a:r>
            <a:r>
              <a:rPr lang="hr-HR" dirty="0"/>
              <a:t> </a:t>
            </a:r>
            <a:r>
              <a:rPr lang="hr-HR" dirty="0" err="1"/>
              <a:t>Policy</a:t>
            </a:r>
            <a:r>
              <a:rPr lang="hr-HR" dirty="0"/>
              <a:t> </a:t>
            </a:r>
            <a:r>
              <a:rPr lang="hr-HR" dirty="0" err="1"/>
              <a:t>Strategic</a:t>
            </a:r>
            <a:r>
              <a:rPr lang="hr-HR" dirty="0"/>
              <a:t> Plan</a:t>
            </a:r>
          </a:p>
        </p:txBody>
      </p:sp>
      <p:sp>
        <p:nvSpPr>
          <p:cNvPr id="4" name="Rezervirano mjesto broja slajda 3"/>
          <p:cNvSpPr>
            <a:spLocks noGrp="1"/>
          </p:cNvSpPr>
          <p:nvPr>
            <p:ph type="sldNum" sz="quarter" idx="10"/>
          </p:nvPr>
        </p:nvSpPr>
        <p:spPr/>
        <p:txBody>
          <a:bodyPr/>
          <a:lstStyle/>
          <a:p>
            <a:fld id="{39B1BDB7-5413-4B66-960B-F0DE99653E2D}" type="slidenum">
              <a:rPr lang="hr-HR" smtClean="0"/>
              <a:t>8</a:t>
            </a:fld>
            <a:endParaRPr lang="hr-HR"/>
          </a:p>
        </p:txBody>
      </p:sp>
    </p:spTree>
    <p:extLst>
      <p:ext uri="{BB962C8B-B14F-4D97-AF65-F5344CB8AC3E}">
        <p14:creationId xmlns:p14="http://schemas.microsoft.com/office/powerpoint/2010/main" val="247478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39B1BDB7-5413-4B66-960B-F0DE99653E2D}" type="slidenum">
              <a:rPr lang="hr-HR" smtClean="0"/>
              <a:t>9</a:t>
            </a:fld>
            <a:endParaRPr lang="hr-HR"/>
          </a:p>
        </p:txBody>
      </p:sp>
    </p:spTree>
    <p:extLst>
      <p:ext uri="{BB962C8B-B14F-4D97-AF65-F5344CB8AC3E}">
        <p14:creationId xmlns:p14="http://schemas.microsoft.com/office/powerpoint/2010/main" val="206854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39B1BDB7-5413-4B66-960B-F0DE99653E2D}" type="slidenum">
              <a:rPr lang="hr-HR" smtClean="0"/>
              <a:t>10</a:t>
            </a:fld>
            <a:endParaRPr lang="hr-HR"/>
          </a:p>
        </p:txBody>
      </p:sp>
    </p:spTree>
    <p:extLst>
      <p:ext uri="{BB962C8B-B14F-4D97-AF65-F5344CB8AC3E}">
        <p14:creationId xmlns:p14="http://schemas.microsoft.com/office/powerpoint/2010/main" val="249510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39B1BDB7-5413-4B66-960B-F0DE99653E2D}" type="slidenum">
              <a:rPr lang="hr-HR" smtClean="0"/>
              <a:t>12</a:t>
            </a:fld>
            <a:endParaRPr lang="hr-HR"/>
          </a:p>
        </p:txBody>
      </p:sp>
    </p:spTree>
    <p:extLst>
      <p:ext uri="{BB962C8B-B14F-4D97-AF65-F5344CB8AC3E}">
        <p14:creationId xmlns:p14="http://schemas.microsoft.com/office/powerpoint/2010/main" val="2124728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aslovni slajd">
    <p:spTree>
      <p:nvGrpSpPr>
        <p:cNvPr id="1" name=""/>
        <p:cNvGrpSpPr/>
        <p:nvPr/>
      </p:nvGrpSpPr>
      <p:grpSpPr>
        <a:xfrm>
          <a:off x="0" y="0"/>
          <a:ext cx="0" cy="0"/>
          <a:chOff x="0" y="0"/>
          <a:chExt cx="0" cy="0"/>
        </a:xfrm>
      </p:grpSpPr>
      <p:sp>
        <p:nvSpPr>
          <p:cNvPr id="7" name="Rezervirano mjesto slike 6"/>
          <p:cNvSpPr>
            <a:spLocks noGrp="1"/>
          </p:cNvSpPr>
          <p:nvPr>
            <p:ph type="pic" sz="quarter" idx="10"/>
          </p:nvPr>
        </p:nvSpPr>
        <p:spPr>
          <a:xfrm>
            <a:off x="7940675" y="0"/>
            <a:ext cx="4251325" cy="4452358"/>
          </a:xfrm>
          <a:solidFill>
            <a:schemeClr val="bg1"/>
          </a:solidFill>
          <a:effectLst>
            <a:outerShdw blurRad="50800" dist="38100" dir="10800000" algn="r" rotWithShape="0">
              <a:prstClr val="black">
                <a:alpha val="40000"/>
              </a:prstClr>
            </a:outerShdw>
          </a:effectLst>
        </p:spPr>
        <p:txBody>
          <a:bodyPr/>
          <a:lstStyle/>
          <a:p>
            <a:endParaRPr lang="hr-HR"/>
          </a:p>
        </p:txBody>
      </p:sp>
      <p:sp>
        <p:nvSpPr>
          <p:cNvPr id="2" name="Naslov 1"/>
          <p:cNvSpPr>
            <a:spLocks noGrp="1"/>
          </p:cNvSpPr>
          <p:nvPr>
            <p:ph type="ctrTitle" hasCustomPrompt="1"/>
          </p:nvPr>
        </p:nvSpPr>
        <p:spPr>
          <a:xfrm>
            <a:off x="461472" y="2333296"/>
            <a:ext cx="7255749" cy="1685075"/>
          </a:xfrm>
        </p:spPr>
        <p:txBody>
          <a:bodyPr anchor="b">
            <a:normAutofit/>
          </a:bodyPr>
          <a:lstStyle>
            <a:lvl1pPr algn="l">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pic>
        <p:nvPicPr>
          <p:cNvPr id="11" name="Slika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509" y="256376"/>
            <a:ext cx="1934815" cy="1832129"/>
          </a:xfrm>
          <a:prstGeom prst="rect">
            <a:avLst/>
          </a:prstGeom>
        </p:spPr>
      </p:pic>
      <p:sp>
        <p:nvSpPr>
          <p:cNvPr id="12" name="Pravokutnik 11"/>
          <p:cNvSpPr/>
          <p:nvPr/>
        </p:nvSpPr>
        <p:spPr>
          <a:xfrm>
            <a:off x="592509" y="4035749"/>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0" y="4452359"/>
            <a:ext cx="12192000" cy="2405641"/>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Podnaslov 2"/>
          <p:cNvSpPr>
            <a:spLocks noGrp="1"/>
          </p:cNvSpPr>
          <p:nvPr>
            <p:ph type="subTitle" idx="1"/>
          </p:nvPr>
        </p:nvSpPr>
        <p:spPr>
          <a:xfrm>
            <a:off x="1524000" y="4827298"/>
            <a:ext cx="9144000" cy="1655762"/>
          </a:xfr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Tree>
    <p:extLst>
      <p:ext uri="{BB962C8B-B14F-4D97-AF65-F5344CB8AC3E}">
        <p14:creationId xmlns:p14="http://schemas.microsoft.com/office/powerpoint/2010/main" val="202579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Prazno">
    <p:spTree>
      <p:nvGrpSpPr>
        <p:cNvPr id="1" name=""/>
        <p:cNvGrpSpPr/>
        <p:nvPr/>
      </p:nvGrpSpPr>
      <p:grpSpPr>
        <a:xfrm>
          <a:off x="0" y="0"/>
          <a:ext cx="0" cy="0"/>
          <a:chOff x="0" y="0"/>
          <a:chExt cx="0" cy="0"/>
        </a:xfrm>
      </p:grpSpPr>
      <p:sp>
        <p:nvSpPr>
          <p:cNvPr id="67" name="Pravokutnik 66"/>
          <p:cNvSpPr/>
          <p:nvPr userDrawn="1"/>
        </p:nvSpPr>
        <p:spPr>
          <a:xfrm>
            <a:off x="838200" y="1656975"/>
            <a:ext cx="3354859" cy="774928"/>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2" name="Rezervirano mjesto datuma 1"/>
          <p:cNvSpPr>
            <a:spLocks noGrp="1"/>
          </p:cNvSpPr>
          <p:nvPr>
            <p:ph type="dt" sz="half" idx="10"/>
          </p:nvPr>
        </p:nvSpPr>
        <p:spPr/>
        <p:txBody>
          <a:bodyPr/>
          <a:lstStyle/>
          <a:p>
            <a:fld id="{67522D13-F404-488A-AF06-6E790D93AF0D}" type="datetimeFigureOut">
              <a:rPr lang="hr-HR" smtClean="0"/>
              <a:t>11.4.2022.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9" name="Rezervirano mjesto teksta 6"/>
          <p:cNvSpPr>
            <a:spLocks noGrp="1"/>
          </p:cNvSpPr>
          <p:nvPr>
            <p:ph type="body" sz="quarter" idx="21"/>
          </p:nvPr>
        </p:nvSpPr>
        <p:spPr>
          <a:xfrm>
            <a:off x="838201" y="2489573"/>
            <a:ext cx="3354858" cy="3691181"/>
          </a:xfrm>
          <a:solidFill>
            <a:schemeClr val="bg1"/>
          </a:solidFill>
          <a:effectLst>
            <a:outerShdw blurRad="50800" dist="38100" dir="5400000" algn="t" rotWithShape="0">
              <a:prstClr val="black">
                <a:alpha val="40000"/>
              </a:prstClr>
            </a:outerShdw>
          </a:effectLst>
        </p:spPr>
        <p:txBody>
          <a:bodyPr/>
          <a:lstStyle>
            <a:lvl1pPr marL="0" indent="0" algn="l">
              <a:buFont typeface="Courier New" panose="02070309020205020404" pitchFamily="49" charset="0"/>
              <a:buNone/>
              <a:defRPr sz="1600">
                <a:solidFill>
                  <a:schemeClr val="tx1"/>
                </a:solidFill>
                <a:latin typeface="Arial" panose="020B0604020202020204" pitchFamily="34" charset="0"/>
                <a:cs typeface="Arial" panose="020B0604020202020204" pitchFamily="34" charset="0"/>
              </a:defRPr>
            </a:lvl1pPr>
            <a:lvl2pPr algn="l">
              <a:defRPr sz="2400" baseline="0">
                <a:solidFill>
                  <a:schemeClr val="tx1">
                    <a:lumMod val="50000"/>
                    <a:lumOff val="50000"/>
                  </a:schemeClr>
                </a:solidFill>
                <a:latin typeface="Arial" panose="020B0604020202020204" pitchFamily="34" charset="0"/>
                <a:cs typeface="Arial" panose="020B0604020202020204" pitchFamily="34" charset="0"/>
              </a:defRPr>
            </a:lvl2pPr>
            <a:lvl3pPr algn="l">
              <a:defRPr>
                <a:solidFill>
                  <a:schemeClr val="tx1">
                    <a:lumMod val="50000"/>
                    <a:lumOff val="50000"/>
                  </a:schemeClr>
                </a:solidFill>
                <a:latin typeface="Arial" panose="020B0604020202020204" pitchFamily="34" charset="0"/>
                <a:cs typeface="Arial" panose="020B0604020202020204" pitchFamily="34" charset="0"/>
              </a:defRPr>
            </a:lvl3pPr>
            <a:lvl4pPr algn="l">
              <a:defRPr>
                <a:solidFill>
                  <a:schemeClr val="tx1">
                    <a:lumMod val="50000"/>
                    <a:lumOff val="50000"/>
                  </a:schemeClr>
                </a:solidFill>
                <a:latin typeface="Arial" panose="020B0604020202020204" pitchFamily="34" charset="0"/>
                <a:cs typeface="Arial" panose="020B0604020202020204" pitchFamily="34" charset="0"/>
              </a:defRPr>
            </a:lvl4pPr>
            <a:lvl5pPr algn="l">
              <a:defRPr>
                <a:solidFill>
                  <a:schemeClr val="tx1">
                    <a:lumMod val="50000"/>
                    <a:lumOff val="50000"/>
                  </a:schemeClr>
                </a:solidFill>
                <a:latin typeface="Arial" panose="020B0604020202020204" pitchFamily="34" charset="0"/>
                <a:cs typeface="Arial" panose="020B0604020202020204" pitchFamily="34" charset="0"/>
              </a:defRPr>
            </a:lvl5pPr>
          </a:lstStyle>
          <a:p>
            <a:pPr lvl="0"/>
            <a:endParaRPr lang="hr-HR"/>
          </a:p>
        </p:txBody>
      </p:sp>
      <p:sp>
        <p:nvSpPr>
          <p:cNvPr id="8" name="Rezervirano mjesto teksta 7"/>
          <p:cNvSpPr>
            <a:spLocks noGrp="1"/>
          </p:cNvSpPr>
          <p:nvPr>
            <p:ph type="body" sz="quarter" idx="23"/>
          </p:nvPr>
        </p:nvSpPr>
        <p:spPr>
          <a:xfrm>
            <a:off x="838200" y="1714645"/>
            <a:ext cx="3354859" cy="669925"/>
          </a:xfrm>
        </p:spPr>
        <p:txBody>
          <a:bodyPr anchor="ct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3" name="Naslov 1"/>
          <p:cNvSpPr>
            <a:spLocks noGrp="1"/>
          </p:cNvSpPr>
          <p:nvPr>
            <p:ph type="title"/>
          </p:nvPr>
        </p:nvSpPr>
        <p:spPr>
          <a:xfrm>
            <a:off x="838200" y="365126"/>
            <a:ext cx="10515600" cy="967886"/>
          </a:xfrm>
        </p:spPr>
        <p:txBody>
          <a:bodyPr>
            <a:normAutofit/>
          </a:bodyPr>
          <a:lstStyle>
            <a:lvl1pPr algn="ct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15" name="Pravokutnik 14"/>
          <p:cNvSpPr/>
          <p:nvPr userDrawn="1"/>
        </p:nvSpPr>
        <p:spPr>
          <a:xfrm>
            <a:off x="4528919" y="1656975"/>
            <a:ext cx="3354857" cy="7749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16" name="Rezervirano mjesto teksta 7"/>
          <p:cNvSpPr>
            <a:spLocks noGrp="1"/>
          </p:cNvSpPr>
          <p:nvPr>
            <p:ph type="body" sz="quarter" idx="25"/>
          </p:nvPr>
        </p:nvSpPr>
        <p:spPr>
          <a:xfrm>
            <a:off x="4528919" y="1709476"/>
            <a:ext cx="3354858" cy="669925"/>
          </a:xfrm>
        </p:spPr>
        <p:txBody>
          <a:bodyPr anchor="ct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9" name="Rezervirano mjesto teksta 6"/>
          <p:cNvSpPr>
            <a:spLocks noGrp="1"/>
          </p:cNvSpPr>
          <p:nvPr>
            <p:ph type="body" sz="quarter" idx="27"/>
          </p:nvPr>
        </p:nvSpPr>
        <p:spPr>
          <a:xfrm>
            <a:off x="4528918" y="2491079"/>
            <a:ext cx="3354858" cy="3691181"/>
          </a:xfrm>
          <a:solidFill>
            <a:schemeClr val="bg1"/>
          </a:solidFill>
          <a:effectLst>
            <a:outerShdw blurRad="50800" dist="38100" dir="5400000" algn="t" rotWithShape="0">
              <a:prstClr val="black">
                <a:alpha val="40000"/>
              </a:prstClr>
            </a:outerShdw>
          </a:effectLst>
        </p:spPr>
        <p:txBody>
          <a:bodyPr/>
          <a:lstStyle>
            <a:lvl1pPr marL="0" indent="0" algn="l">
              <a:buFont typeface="Courier New" panose="02070309020205020404" pitchFamily="49" charset="0"/>
              <a:buNone/>
              <a:defRPr sz="1600">
                <a:solidFill>
                  <a:schemeClr val="tx1"/>
                </a:solidFill>
                <a:latin typeface="Arial" panose="020B0604020202020204" pitchFamily="34" charset="0"/>
                <a:cs typeface="Arial" panose="020B0604020202020204" pitchFamily="34" charset="0"/>
              </a:defRPr>
            </a:lvl1pPr>
            <a:lvl2pPr algn="l">
              <a:defRPr sz="2400" baseline="0">
                <a:solidFill>
                  <a:schemeClr val="tx1">
                    <a:lumMod val="50000"/>
                    <a:lumOff val="50000"/>
                  </a:schemeClr>
                </a:solidFill>
                <a:latin typeface="Arial" panose="020B0604020202020204" pitchFamily="34" charset="0"/>
                <a:cs typeface="Arial" panose="020B0604020202020204" pitchFamily="34" charset="0"/>
              </a:defRPr>
            </a:lvl2pPr>
            <a:lvl3pPr algn="l">
              <a:defRPr>
                <a:solidFill>
                  <a:schemeClr val="tx1">
                    <a:lumMod val="50000"/>
                    <a:lumOff val="50000"/>
                  </a:schemeClr>
                </a:solidFill>
                <a:latin typeface="Arial" panose="020B0604020202020204" pitchFamily="34" charset="0"/>
                <a:cs typeface="Arial" panose="020B0604020202020204" pitchFamily="34" charset="0"/>
              </a:defRPr>
            </a:lvl3pPr>
            <a:lvl4pPr algn="l">
              <a:defRPr>
                <a:solidFill>
                  <a:schemeClr val="tx1">
                    <a:lumMod val="50000"/>
                    <a:lumOff val="50000"/>
                  </a:schemeClr>
                </a:solidFill>
                <a:latin typeface="Arial" panose="020B0604020202020204" pitchFamily="34" charset="0"/>
                <a:cs typeface="Arial" panose="020B0604020202020204" pitchFamily="34" charset="0"/>
              </a:defRPr>
            </a:lvl4pPr>
            <a:lvl5pPr algn="l">
              <a:defRPr>
                <a:solidFill>
                  <a:schemeClr val="tx1">
                    <a:lumMod val="50000"/>
                    <a:lumOff val="50000"/>
                  </a:schemeClr>
                </a:solidFill>
                <a:latin typeface="Arial" panose="020B0604020202020204" pitchFamily="34" charset="0"/>
                <a:cs typeface="Arial" panose="020B0604020202020204" pitchFamily="34" charset="0"/>
              </a:defRPr>
            </a:lvl5pPr>
          </a:lstStyle>
          <a:p>
            <a:pPr lvl="0"/>
            <a:endParaRPr lang="hr-HR"/>
          </a:p>
        </p:txBody>
      </p:sp>
      <p:sp>
        <p:nvSpPr>
          <p:cNvPr id="20" name="Rezervirano mjesto teksta 6"/>
          <p:cNvSpPr>
            <a:spLocks noGrp="1"/>
          </p:cNvSpPr>
          <p:nvPr>
            <p:ph type="body" sz="quarter" idx="28"/>
          </p:nvPr>
        </p:nvSpPr>
        <p:spPr>
          <a:xfrm>
            <a:off x="8219635" y="2489573"/>
            <a:ext cx="3354858" cy="3691181"/>
          </a:xfrm>
          <a:solidFill>
            <a:schemeClr val="bg1"/>
          </a:solidFill>
          <a:effectLst>
            <a:outerShdw blurRad="50800" dist="38100" dir="5400000" algn="t" rotWithShape="0">
              <a:prstClr val="black">
                <a:alpha val="40000"/>
              </a:prstClr>
            </a:outerShdw>
          </a:effectLst>
        </p:spPr>
        <p:txBody>
          <a:bodyPr/>
          <a:lstStyle>
            <a:lvl1pPr marL="0" indent="0" algn="l">
              <a:buFont typeface="Courier New" panose="02070309020205020404" pitchFamily="49" charset="0"/>
              <a:buNone/>
              <a:defRPr sz="1600">
                <a:solidFill>
                  <a:schemeClr val="tx1"/>
                </a:solidFill>
                <a:latin typeface="Arial" panose="020B0604020202020204" pitchFamily="34" charset="0"/>
                <a:cs typeface="Arial" panose="020B0604020202020204" pitchFamily="34" charset="0"/>
              </a:defRPr>
            </a:lvl1pPr>
            <a:lvl2pPr algn="l">
              <a:defRPr sz="2400" baseline="0">
                <a:solidFill>
                  <a:schemeClr val="tx1">
                    <a:lumMod val="50000"/>
                    <a:lumOff val="50000"/>
                  </a:schemeClr>
                </a:solidFill>
                <a:latin typeface="Arial" panose="020B0604020202020204" pitchFamily="34" charset="0"/>
                <a:cs typeface="Arial" panose="020B0604020202020204" pitchFamily="34" charset="0"/>
              </a:defRPr>
            </a:lvl2pPr>
            <a:lvl3pPr algn="l">
              <a:defRPr>
                <a:solidFill>
                  <a:schemeClr val="tx1">
                    <a:lumMod val="50000"/>
                    <a:lumOff val="50000"/>
                  </a:schemeClr>
                </a:solidFill>
                <a:latin typeface="Arial" panose="020B0604020202020204" pitchFamily="34" charset="0"/>
                <a:cs typeface="Arial" panose="020B0604020202020204" pitchFamily="34" charset="0"/>
              </a:defRPr>
            </a:lvl3pPr>
            <a:lvl4pPr algn="l">
              <a:defRPr>
                <a:solidFill>
                  <a:schemeClr val="tx1">
                    <a:lumMod val="50000"/>
                    <a:lumOff val="50000"/>
                  </a:schemeClr>
                </a:solidFill>
                <a:latin typeface="Arial" panose="020B0604020202020204" pitchFamily="34" charset="0"/>
                <a:cs typeface="Arial" panose="020B0604020202020204" pitchFamily="34" charset="0"/>
              </a:defRPr>
            </a:lvl4pPr>
            <a:lvl5pPr algn="l">
              <a:defRPr>
                <a:solidFill>
                  <a:schemeClr val="tx1">
                    <a:lumMod val="50000"/>
                    <a:lumOff val="50000"/>
                  </a:schemeClr>
                </a:solidFill>
                <a:latin typeface="Arial" panose="020B0604020202020204" pitchFamily="34" charset="0"/>
                <a:cs typeface="Arial" panose="020B0604020202020204" pitchFamily="34" charset="0"/>
              </a:defRPr>
            </a:lvl5pPr>
          </a:lstStyle>
          <a:p>
            <a:pPr lvl="0"/>
            <a:endParaRPr lang="hr-HR"/>
          </a:p>
        </p:txBody>
      </p:sp>
      <p:sp>
        <p:nvSpPr>
          <p:cNvPr id="21" name="Pravokutnik 20"/>
          <p:cNvSpPr/>
          <p:nvPr userDrawn="1"/>
        </p:nvSpPr>
        <p:spPr>
          <a:xfrm>
            <a:off x="8219635" y="1656604"/>
            <a:ext cx="3354857" cy="774928"/>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22" name="Rezervirano mjesto teksta 7"/>
          <p:cNvSpPr>
            <a:spLocks noGrp="1"/>
          </p:cNvSpPr>
          <p:nvPr>
            <p:ph type="body" sz="quarter" idx="29"/>
          </p:nvPr>
        </p:nvSpPr>
        <p:spPr>
          <a:xfrm>
            <a:off x="8219634" y="1709476"/>
            <a:ext cx="3354858" cy="669925"/>
          </a:xfrm>
        </p:spPr>
        <p:txBody>
          <a:bodyPr anchor="ct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hr-HR"/>
              <a:t>Uredite stilove teksta matrice</a:t>
            </a:r>
          </a:p>
        </p:txBody>
      </p:sp>
    </p:spTree>
    <p:extLst>
      <p:ext uri="{BB962C8B-B14F-4D97-AF65-F5344CB8AC3E}">
        <p14:creationId xmlns:p14="http://schemas.microsoft.com/office/powerpoint/2010/main" val="210952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ka s opisom">
    <p:spTree>
      <p:nvGrpSpPr>
        <p:cNvPr id="1" name=""/>
        <p:cNvGrpSpPr/>
        <p:nvPr/>
      </p:nvGrpSpPr>
      <p:grpSpPr>
        <a:xfrm>
          <a:off x="0" y="0"/>
          <a:ext cx="0" cy="0"/>
          <a:chOff x="0" y="0"/>
          <a:chExt cx="0" cy="0"/>
        </a:xfrm>
      </p:grpSpPr>
      <p:sp>
        <p:nvSpPr>
          <p:cNvPr id="9" name="Pravokutnik 8"/>
          <p:cNvSpPr/>
          <p:nvPr userDrawn="1"/>
        </p:nvSpPr>
        <p:spPr>
          <a:xfrm>
            <a:off x="0" y="6014434"/>
            <a:ext cx="12192001" cy="843566"/>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2" name="Naslov 1"/>
          <p:cNvSpPr>
            <a:spLocks noGrp="1"/>
          </p:cNvSpPr>
          <p:nvPr>
            <p:ph type="title" hasCustomPrompt="1"/>
          </p:nvPr>
        </p:nvSpPr>
        <p:spPr>
          <a:xfrm>
            <a:off x="839788" y="457200"/>
            <a:ext cx="10577855" cy="1600200"/>
          </a:xfrm>
        </p:spPr>
        <p:txBody>
          <a:bodyPr anchor="ctr"/>
          <a:lstStyle>
            <a:lvl1pPr algn="ctr">
              <a:defRPr sz="3200">
                <a:solidFill>
                  <a:srgbClr val="114B87"/>
                </a:solidFill>
                <a:latin typeface="Arial" panose="020B0604020202020204" pitchFamily="34" charset="0"/>
                <a:cs typeface="Arial" panose="020B0604020202020204" pitchFamily="34" charset="0"/>
              </a:defRPr>
            </a:lvl1pPr>
          </a:lstStyle>
          <a:p>
            <a:r>
              <a:rPr lang="hr-HR"/>
              <a:t>UREDITE STIL NASLOVA MATRICE</a:t>
            </a:r>
          </a:p>
        </p:txBody>
      </p:sp>
      <p:sp>
        <p:nvSpPr>
          <p:cNvPr id="4" name="Rezervirano mjesto teksta 3"/>
          <p:cNvSpPr>
            <a:spLocks noGrp="1"/>
          </p:cNvSpPr>
          <p:nvPr>
            <p:ph type="body" sz="half" idx="2"/>
          </p:nvPr>
        </p:nvSpPr>
        <p:spPr>
          <a:xfrm>
            <a:off x="839788" y="2399316"/>
            <a:ext cx="10577855" cy="34696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67522D13-F404-488A-AF06-6E790D93AF0D}" type="datetimeFigureOut">
              <a:rPr lang="hr-HR" smtClean="0"/>
              <a:t>11.4.2022.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3B3134A-FFDE-48EA-A98B-DEBA967A4408}" type="slidenum">
              <a:rPr lang="hr-HR" smtClean="0"/>
              <a:t>‹#›</a:t>
            </a:fld>
            <a:endParaRPr lang="hr-HR"/>
          </a:p>
        </p:txBody>
      </p:sp>
      <p:sp>
        <p:nvSpPr>
          <p:cNvPr id="8" name="Pravokutnik 7"/>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Tree>
    <p:extLst>
      <p:ext uri="{BB962C8B-B14F-4D97-AF65-F5344CB8AC3E}">
        <p14:creationId xmlns:p14="http://schemas.microsoft.com/office/powerpoint/2010/main" val="2485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lika s opisom">
    <p:spTree>
      <p:nvGrpSpPr>
        <p:cNvPr id="1" name=""/>
        <p:cNvGrpSpPr/>
        <p:nvPr/>
      </p:nvGrpSpPr>
      <p:grpSpPr>
        <a:xfrm>
          <a:off x="0" y="0"/>
          <a:ext cx="0" cy="0"/>
          <a:chOff x="0" y="0"/>
          <a:chExt cx="0" cy="0"/>
        </a:xfrm>
      </p:grpSpPr>
      <p:sp>
        <p:nvSpPr>
          <p:cNvPr id="9" name="Pravokutnik 8"/>
          <p:cNvSpPr/>
          <p:nvPr userDrawn="1"/>
        </p:nvSpPr>
        <p:spPr>
          <a:xfrm>
            <a:off x="0" y="6014434"/>
            <a:ext cx="12192001" cy="843566"/>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5" name="Rezervirano mjesto datuma 4"/>
          <p:cNvSpPr>
            <a:spLocks noGrp="1"/>
          </p:cNvSpPr>
          <p:nvPr>
            <p:ph type="dt" sz="half" idx="10"/>
          </p:nvPr>
        </p:nvSpPr>
        <p:spPr/>
        <p:txBody>
          <a:bodyPr/>
          <a:lstStyle/>
          <a:p>
            <a:fld id="{67522D13-F404-488A-AF06-6E790D93AF0D}" type="datetimeFigureOut">
              <a:rPr lang="hr-HR" smtClean="0"/>
              <a:t>11.4.2022.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3B3134A-FFDE-48EA-A98B-DEBA967A4408}" type="slidenum">
              <a:rPr lang="hr-HR" smtClean="0"/>
              <a:t>‹#›</a:t>
            </a:fld>
            <a:endParaRPr lang="hr-HR"/>
          </a:p>
        </p:txBody>
      </p:sp>
      <p:sp>
        <p:nvSpPr>
          <p:cNvPr id="8" name="Pravokutnik 7"/>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Tree>
    <p:extLst>
      <p:ext uri="{BB962C8B-B14F-4D97-AF65-F5344CB8AC3E}">
        <p14:creationId xmlns:p14="http://schemas.microsoft.com/office/powerpoint/2010/main" val="229024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lika s opisom">
    <p:spTree>
      <p:nvGrpSpPr>
        <p:cNvPr id="1" name=""/>
        <p:cNvGrpSpPr/>
        <p:nvPr/>
      </p:nvGrpSpPr>
      <p:grpSpPr>
        <a:xfrm>
          <a:off x="0" y="0"/>
          <a:ext cx="0" cy="0"/>
          <a:chOff x="0" y="0"/>
          <a:chExt cx="0" cy="0"/>
        </a:xfrm>
      </p:grpSpPr>
      <p:sp>
        <p:nvSpPr>
          <p:cNvPr id="9" name="Pravokutnik 8"/>
          <p:cNvSpPr/>
          <p:nvPr userDrawn="1"/>
        </p:nvSpPr>
        <p:spPr>
          <a:xfrm>
            <a:off x="0" y="6014434"/>
            <a:ext cx="12192001" cy="843566"/>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5" name="Rezervirano mjesto datuma 4"/>
          <p:cNvSpPr>
            <a:spLocks noGrp="1"/>
          </p:cNvSpPr>
          <p:nvPr>
            <p:ph type="dt" sz="half" idx="10"/>
          </p:nvPr>
        </p:nvSpPr>
        <p:spPr/>
        <p:txBody>
          <a:bodyPr/>
          <a:lstStyle/>
          <a:p>
            <a:fld id="{67522D13-F404-488A-AF06-6E790D93AF0D}" type="datetimeFigureOut">
              <a:rPr lang="hr-HR" smtClean="0"/>
              <a:t>11.4.2022.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3B3134A-FFDE-48EA-A98B-DEBA967A4408}" type="slidenum">
              <a:rPr lang="hr-HR" smtClean="0"/>
              <a:t>‹#›</a:t>
            </a:fld>
            <a:endParaRPr lang="hr-HR"/>
          </a:p>
        </p:txBody>
      </p:sp>
      <p:sp>
        <p:nvSpPr>
          <p:cNvPr id="8" name="Pravokutnik 7"/>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10" name="Naslov 1"/>
          <p:cNvSpPr>
            <a:spLocks noGrp="1"/>
          </p:cNvSpPr>
          <p:nvPr>
            <p:ph type="title"/>
          </p:nvPr>
        </p:nvSpPr>
        <p:spPr>
          <a:xfrm>
            <a:off x="838200" y="365126"/>
            <a:ext cx="10515600" cy="852761"/>
          </a:xfrm>
        </p:spPr>
        <p:txBody>
          <a:bodyPr>
            <a:normAutofit/>
          </a:bodyPr>
          <a:lstStyle>
            <a:lvl1pP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11" name="Rezervirano mjesto sadržaja 2"/>
          <p:cNvSpPr>
            <a:spLocks noGrp="1"/>
          </p:cNvSpPr>
          <p:nvPr>
            <p:ph idx="1"/>
          </p:nvPr>
        </p:nvSpPr>
        <p:spPr>
          <a:xfrm>
            <a:off x="838200" y="1825625"/>
            <a:ext cx="10515600" cy="383377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56306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967886"/>
          </a:xfrm>
        </p:spPr>
        <p:txBody>
          <a:bodyPr>
            <a:normAutofit/>
          </a:bodyPr>
          <a:lstStyle>
            <a:lvl1pP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3" name="Rezervirano mjesto sadržaja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8C54239E-913C-45DF-AA0A-8E6BA08F61D2}" type="datetimeFigureOut">
              <a:rPr lang="hr-HR" smtClean="0"/>
              <a:t>11.4.2022.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E1A2B7D-70DE-4D62-AC63-3E775F13341B}" type="slidenum">
              <a:rPr lang="hr-HR" smtClean="0"/>
              <a:t>‹#›</a:t>
            </a:fld>
            <a:endParaRPr lang="hr-HR"/>
          </a:p>
        </p:txBody>
      </p:sp>
      <p:sp>
        <p:nvSpPr>
          <p:cNvPr id="8" name="Pravokutnik 7"/>
          <p:cNvSpPr/>
          <p:nvPr/>
        </p:nvSpPr>
        <p:spPr>
          <a:xfrm>
            <a:off x="851455" y="1333011"/>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a:off x="0" y="0"/>
            <a:ext cx="12192000" cy="295359"/>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kstniOkvir 12"/>
          <p:cNvSpPr txBox="1">
            <a:spLocks noChangeArrowheads="1"/>
          </p:cNvSpPr>
          <p:nvPr userDrawn="1"/>
        </p:nvSpPr>
        <p:spPr bwMode="auto">
          <a:xfrm>
            <a:off x="8353168" y="6322552"/>
            <a:ext cx="2996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sr-Latn-RS" sz="2000">
                <a:solidFill>
                  <a:schemeClr val="tx1">
                    <a:lumMod val="50000"/>
                    <a:lumOff val="50000"/>
                  </a:schemeClr>
                </a:solidFill>
              </a:rPr>
              <a:t>www.poljoprivreda.gov.hr</a:t>
            </a:r>
          </a:p>
        </p:txBody>
      </p:sp>
    </p:spTree>
    <p:extLst>
      <p:ext uri="{BB962C8B-B14F-4D97-AF65-F5344CB8AC3E}">
        <p14:creationId xmlns:p14="http://schemas.microsoft.com/office/powerpoint/2010/main" val="239156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va sadržaja">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838200" y="782595"/>
            <a:ext cx="5181600" cy="539436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782595"/>
            <a:ext cx="5181600" cy="539436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8C54239E-913C-45DF-AA0A-8E6BA08F61D2}" type="datetimeFigureOut">
              <a:rPr lang="hr-HR" smtClean="0"/>
              <a:t>11.4.2022.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E1A2B7D-70DE-4D62-AC63-3E775F13341B}" type="slidenum">
              <a:rPr lang="hr-HR" smtClean="0"/>
              <a:t>‹#›</a:t>
            </a:fld>
            <a:endParaRPr lang="hr-HR"/>
          </a:p>
        </p:txBody>
      </p:sp>
      <p:sp>
        <p:nvSpPr>
          <p:cNvPr id="10" name="Pravokutnik 9"/>
          <p:cNvSpPr/>
          <p:nvPr/>
        </p:nvSpPr>
        <p:spPr>
          <a:xfrm>
            <a:off x="0" y="0"/>
            <a:ext cx="12192000" cy="295359"/>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kstniOkvir 12"/>
          <p:cNvSpPr txBox="1">
            <a:spLocks noChangeArrowheads="1"/>
          </p:cNvSpPr>
          <p:nvPr userDrawn="1"/>
        </p:nvSpPr>
        <p:spPr bwMode="auto">
          <a:xfrm>
            <a:off x="8353168" y="6322552"/>
            <a:ext cx="2996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sr-Latn-RS" sz="2000">
                <a:solidFill>
                  <a:schemeClr val="tx1">
                    <a:lumMod val="50000"/>
                    <a:lumOff val="50000"/>
                  </a:schemeClr>
                </a:solidFill>
              </a:rPr>
              <a:t>www.poljoprivreda.gov.hr</a:t>
            </a:r>
          </a:p>
        </p:txBody>
      </p:sp>
    </p:spTree>
    <p:extLst>
      <p:ext uri="{BB962C8B-B14F-4D97-AF65-F5344CB8AC3E}">
        <p14:creationId xmlns:p14="http://schemas.microsoft.com/office/powerpoint/2010/main" val="836980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Naslovni slajd">
    <p:spTree>
      <p:nvGrpSpPr>
        <p:cNvPr id="1" name=""/>
        <p:cNvGrpSpPr/>
        <p:nvPr/>
      </p:nvGrpSpPr>
      <p:grpSpPr>
        <a:xfrm>
          <a:off x="0" y="0"/>
          <a:ext cx="0" cy="0"/>
          <a:chOff x="0" y="0"/>
          <a:chExt cx="0" cy="0"/>
        </a:xfrm>
      </p:grpSpPr>
      <p:sp>
        <p:nvSpPr>
          <p:cNvPr id="2" name="Naslov 1"/>
          <p:cNvSpPr>
            <a:spLocks noGrp="1"/>
          </p:cNvSpPr>
          <p:nvPr>
            <p:ph type="ctrTitle" hasCustomPrompt="1"/>
          </p:nvPr>
        </p:nvSpPr>
        <p:spPr>
          <a:xfrm>
            <a:off x="1524000" y="1574741"/>
            <a:ext cx="9144000" cy="1246334"/>
          </a:xfrm>
        </p:spPr>
        <p:txBody>
          <a:bodyPr anchor="b">
            <a:normAutofit/>
          </a:bodyPr>
          <a:lstStyle>
            <a:lvl1pPr algn="ct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12" name="Pravokutnik 11"/>
          <p:cNvSpPr/>
          <p:nvPr/>
        </p:nvSpPr>
        <p:spPr>
          <a:xfrm>
            <a:off x="3879791" y="3045439"/>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0" y="4975654"/>
            <a:ext cx="12192000" cy="1882346"/>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Podnaslov 2"/>
          <p:cNvSpPr>
            <a:spLocks noGrp="1"/>
          </p:cNvSpPr>
          <p:nvPr>
            <p:ph type="subTitle" idx="1"/>
          </p:nvPr>
        </p:nvSpPr>
        <p:spPr>
          <a:xfrm>
            <a:off x="1606378" y="3926337"/>
            <a:ext cx="9144000" cy="741812"/>
          </a:xfr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Tree>
    <p:extLst>
      <p:ext uri="{BB962C8B-B14F-4D97-AF65-F5344CB8AC3E}">
        <p14:creationId xmlns:p14="http://schemas.microsoft.com/office/powerpoint/2010/main" val="142305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Prazno">
    <p:spTree>
      <p:nvGrpSpPr>
        <p:cNvPr id="1" name=""/>
        <p:cNvGrpSpPr/>
        <p:nvPr/>
      </p:nvGrpSpPr>
      <p:grpSpPr>
        <a:xfrm>
          <a:off x="0" y="0"/>
          <a:ext cx="0" cy="0"/>
          <a:chOff x="0" y="0"/>
          <a:chExt cx="0" cy="0"/>
        </a:xfrm>
      </p:grpSpPr>
      <p:sp>
        <p:nvSpPr>
          <p:cNvPr id="6" name="Pravokutnik 5"/>
          <p:cNvSpPr/>
          <p:nvPr/>
        </p:nvSpPr>
        <p:spPr>
          <a:xfrm>
            <a:off x="0" y="4452359"/>
            <a:ext cx="12192000" cy="2405641"/>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3879791" y="3781724"/>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8593" y="546934"/>
            <a:ext cx="1934815" cy="1832129"/>
          </a:xfrm>
          <a:prstGeom prst="rect">
            <a:avLst/>
          </a:prstGeom>
        </p:spPr>
      </p:pic>
      <p:sp>
        <p:nvSpPr>
          <p:cNvPr id="9" name="TekstniOkvir 8"/>
          <p:cNvSpPr txBox="1"/>
          <p:nvPr/>
        </p:nvSpPr>
        <p:spPr>
          <a:xfrm>
            <a:off x="3879791" y="3929139"/>
            <a:ext cx="4432417" cy="523220"/>
          </a:xfrm>
          <a:prstGeom prst="rect">
            <a:avLst/>
          </a:prstGeom>
          <a:noFill/>
        </p:spPr>
        <p:txBody>
          <a:bodyPr wrap="square" rtlCol="0">
            <a:spAutoFit/>
          </a:bodyPr>
          <a:lstStyle/>
          <a:p>
            <a:pPr algn="ctr"/>
            <a:r>
              <a:rPr lang="hr-HR" sz="2800">
                <a:solidFill>
                  <a:srgbClr val="114B87"/>
                </a:solidFill>
              </a:rPr>
              <a:t>www.poljoprivreda.gov.hr</a:t>
            </a:r>
          </a:p>
        </p:txBody>
      </p:sp>
      <p:sp>
        <p:nvSpPr>
          <p:cNvPr id="10" name="TekstniOkvir 9"/>
          <p:cNvSpPr txBox="1"/>
          <p:nvPr userDrawn="1"/>
        </p:nvSpPr>
        <p:spPr>
          <a:xfrm>
            <a:off x="3792538" y="2984630"/>
            <a:ext cx="4606925" cy="707886"/>
          </a:xfrm>
          <a:prstGeom prst="rect">
            <a:avLst/>
          </a:prstGeom>
          <a:noFill/>
        </p:spPr>
        <p:txBody>
          <a:bodyPr>
            <a:spAutoFit/>
          </a:bodyPr>
          <a:lstStyle/>
          <a:p>
            <a:pPr algn="ctr" eaLnBrk="1" hangingPunct="1">
              <a:defRPr/>
            </a:pPr>
            <a:r>
              <a:rPr lang="hr-HR" sz="4000">
                <a:solidFill>
                  <a:schemeClr val="tx1">
                    <a:lumMod val="50000"/>
                    <a:lumOff val="50000"/>
                  </a:schemeClr>
                </a:solidFill>
                <a:latin typeface="Arial" panose="020B0604020202020204" pitchFamily="34" charset="0"/>
              </a:rPr>
              <a:t>HVALA NA PAŽNJI!</a:t>
            </a:r>
          </a:p>
        </p:txBody>
      </p:sp>
    </p:spTree>
    <p:extLst>
      <p:ext uri="{BB962C8B-B14F-4D97-AF65-F5344CB8AC3E}">
        <p14:creationId xmlns:p14="http://schemas.microsoft.com/office/powerpoint/2010/main" val="2495804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4CF81A-28FE-41A2-98FA-57B8B5CD96DA}"/>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6FDC791E-9656-4620-BB66-CD348955A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EA6477DE-2C35-47E2-96A3-554C5459B3D7}"/>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5" name="Rezervirano mjesto podnožja 4">
            <a:extLst>
              <a:ext uri="{FF2B5EF4-FFF2-40B4-BE49-F238E27FC236}">
                <a16:creationId xmlns:a16="http://schemas.microsoft.com/office/drawing/2014/main" id="{AC33A784-D218-434F-96E7-508AA39AE27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5CA9301-3CB1-470B-8A77-83115605669A}"/>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96901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4E2242-3D65-40E1-9B7A-B19E37BDF2E8}"/>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0569C543-F798-47E9-B9AA-2EDF56AC69EB}"/>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6506EBA6-D7BA-429F-A89D-67898CF1C6A2}"/>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5" name="Rezervirano mjesto podnožja 4">
            <a:extLst>
              <a:ext uri="{FF2B5EF4-FFF2-40B4-BE49-F238E27FC236}">
                <a16:creationId xmlns:a16="http://schemas.microsoft.com/office/drawing/2014/main" id="{3B744D61-6DCA-4EE1-AA04-A699E08FE6F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48D56D2-7731-4815-B85F-A8F9E5EE4A0E}"/>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113625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aslovni slajd">
    <p:spTree>
      <p:nvGrpSpPr>
        <p:cNvPr id="1" name=""/>
        <p:cNvGrpSpPr/>
        <p:nvPr/>
      </p:nvGrpSpPr>
      <p:grpSpPr>
        <a:xfrm>
          <a:off x="0" y="0"/>
          <a:ext cx="0" cy="0"/>
          <a:chOff x="0" y="0"/>
          <a:chExt cx="0" cy="0"/>
        </a:xfrm>
      </p:grpSpPr>
      <p:sp>
        <p:nvSpPr>
          <p:cNvPr id="2" name="Naslov 1"/>
          <p:cNvSpPr>
            <a:spLocks noGrp="1"/>
          </p:cNvSpPr>
          <p:nvPr>
            <p:ph type="ctrTitle" hasCustomPrompt="1"/>
          </p:nvPr>
        </p:nvSpPr>
        <p:spPr>
          <a:xfrm>
            <a:off x="1524001" y="2147941"/>
            <a:ext cx="9144000" cy="1685075"/>
          </a:xfrm>
        </p:spPr>
        <p:txBody>
          <a:bodyPr anchor="b">
            <a:normAutofit/>
          </a:bodyPr>
          <a:lstStyle>
            <a:lvl1pPr algn="ct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12" name="Pravokutnik 11"/>
          <p:cNvSpPr/>
          <p:nvPr/>
        </p:nvSpPr>
        <p:spPr>
          <a:xfrm>
            <a:off x="3879791" y="4035749"/>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0" y="4452359"/>
            <a:ext cx="12192000" cy="2405641"/>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Podnaslov 2"/>
          <p:cNvSpPr>
            <a:spLocks noGrp="1"/>
          </p:cNvSpPr>
          <p:nvPr>
            <p:ph type="subTitle" idx="1"/>
          </p:nvPr>
        </p:nvSpPr>
        <p:spPr>
          <a:xfrm>
            <a:off x="1524000" y="4827298"/>
            <a:ext cx="9144000" cy="1655762"/>
          </a:xfr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Tree>
    <p:extLst>
      <p:ext uri="{BB962C8B-B14F-4D97-AF65-F5344CB8AC3E}">
        <p14:creationId xmlns:p14="http://schemas.microsoft.com/office/powerpoint/2010/main" val="350440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8336E9-6B17-4115-973C-08088E6B6EB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77063908-ED28-429B-AA2B-C3E8796351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B5EA3D9E-AEC2-4B06-8A9F-4A2AC18A4D42}"/>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5" name="Rezervirano mjesto podnožja 4">
            <a:extLst>
              <a:ext uri="{FF2B5EF4-FFF2-40B4-BE49-F238E27FC236}">
                <a16:creationId xmlns:a16="http://schemas.microsoft.com/office/drawing/2014/main" id="{FF4338D7-A84C-42EB-A5DD-37310C4BBF8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0461725-93DC-4D03-AC8F-E9B0CB104702}"/>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461890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C28136-09C2-49E5-88FE-C845529A3D0C}"/>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FC4A22B-9D87-4D10-B087-C94DC735FDFA}"/>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FD8376FC-83AE-4CD5-8234-88318A0B3465}"/>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29C75452-178C-4E84-A1CA-A564D4283511}"/>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6" name="Rezervirano mjesto podnožja 5">
            <a:extLst>
              <a:ext uri="{FF2B5EF4-FFF2-40B4-BE49-F238E27FC236}">
                <a16:creationId xmlns:a16="http://schemas.microsoft.com/office/drawing/2014/main" id="{B09E68C7-723D-4E6E-B724-56AEF6F68C0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CA193CD5-3AB7-46B9-A2AC-8383F9A775A2}"/>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837148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808310-A01E-4BA1-91B5-14A12571A0EF}"/>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80494F0C-E7EB-45BD-A0B9-CCF45D051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82AC81BB-18BE-4610-861A-9042554BCA88}"/>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B752C566-615B-415E-86DC-C44BAA2C4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FB5127B4-58EA-4FB4-930D-0EEB764A01A8}"/>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8959AC43-55C6-470A-BC74-54C68D4E01BC}"/>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8" name="Rezervirano mjesto podnožja 7">
            <a:extLst>
              <a:ext uri="{FF2B5EF4-FFF2-40B4-BE49-F238E27FC236}">
                <a16:creationId xmlns:a16="http://schemas.microsoft.com/office/drawing/2014/main" id="{D6D88893-94BF-466C-9454-27DDA2AE8C95}"/>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EB93025D-B513-47D3-BF9B-0C37D7F68A5B}"/>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327505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82B26A-FDA3-404C-AB20-8283D34CE156}"/>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FE76057F-A083-44DE-9E53-A5478125ABB9}"/>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4" name="Rezervirano mjesto podnožja 3">
            <a:extLst>
              <a:ext uri="{FF2B5EF4-FFF2-40B4-BE49-F238E27FC236}">
                <a16:creationId xmlns:a16="http://schemas.microsoft.com/office/drawing/2014/main" id="{456583E6-D663-4F1A-9FA0-09C90CE6D85D}"/>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077DB401-CBA4-4A57-AECB-49A8830D9B7B}"/>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43413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8E67409E-DB8A-4E14-A1BE-EF4C3A701EA6}"/>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3" name="Rezervirano mjesto podnožja 2">
            <a:extLst>
              <a:ext uri="{FF2B5EF4-FFF2-40B4-BE49-F238E27FC236}">
                <a16:creationId xmlns:a16="http://schemas.microsoft.com/office/drawing/2014/main" id="{FA75D290-0BEC-4CF5-8412-D3F24E83B69C}"/>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635FAD0E-8282-459B-B981-B74D8E99AB4D}"/>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573854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3EFC08-1D05-43AA-B7BA-A3C1F8F1404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923C221F-4862-434A-BC77-650F26FF9E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809B4771-BB0E-4727-A69A-A45FFC1FF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7038A164-7213-4A15-B63F-3335580874FD}"/>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6" name="Rezervirano mjesto podnožja 5">
            <a:extLst>
              <a:ext uri="{FF2B5EF4-FFF2-40B4-BE49-F238E27FC236}">
                <a16:creationId xmlns:a16="http://schemas.microsoft.com/office/drawing/2014/main" id="{B1C1D5C4-0370-4897-93CE-96C2936115A9}"/>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FFF3CA88-50D2-4A7B-B3A4-C1CC3053B8A3}"/>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918183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C813EB-A07A-4BA9-8167-D9CF286B7661}"/>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067A93D0-4124-4F2D-B380-694E89B722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45D1BAD6-8A64-4705-AF3F-EEF03B531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98A3F469-A5FD-43D7-B80B-FB47646DDA9B}"/>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6" name="Rezervirano mjesto podnožja 5">
            <a:extLst>
              <a:ext uri="{FF2B5EF4-FFF2-40B4-BE49-F238E27FC236}">
                <a16:creationId xmlns:a16="http://schemas.microsoft.com/office/drawing/2014/main" id="{AAF3DDB5-09E5-4768-9C30-F5F0C850AB8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8030FF0-EE5C-4FAF-8F78-863B4ACD7A01}"/>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3114863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53B194-C88B-47C9-B9D7-64A2282B3B40}"/>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BA8BAB7-4A04-460E-A0F9-EA3B83959C30}"/>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7E9C2B8F-F3EB-4AA4-903C-FED2E31D7D88}"/>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5" name="Rezervirano mjesto podnožja 4">
            <a:extLst>
              <a:ext uri="{FF2B5EF4-FFF2-40B4-BE49-F238E27FC236}">
                <a16:creationId xmlns:a16="http://schemas.microsoft.com/office/drawing/2014/main" id="{DE01A82B-2B99-4E2D-A596-6B6A0D3DA04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508C22F-1677-4227-93A6-E785E1E2CF62}"/>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3888028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DD1E4A03-703C-4A88-9EE3-28A1972FDCA8}"/>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47594FE7-8991-429C-B6BD-41AD0B34C0B0}"/>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661ED346-CD69-4D97-B07A-E1F3D1B844E7}"/>
              </a:ext>
            </a:extLst>
          </p:cNvPr>
          <p:cNvSpPr>
            <a:spLocks noGrp="1"/>
          </p:cNvSpPr>
          <p:nvPr>
            <p:ph type="dt" sz="half" idx="10"/>
          </p:nvPr>
        </p:nvSpPr>
        <p:spPr/>
        <p:txBody>
          <a:bodyPr/>
          <a:lstStyle/>
          <a:p>
            <a:fld id="{8C54239E-913C-45DF-AA0A-8E6BA08F61D2}" type="datetimeFigureOut">
              <a:rPr lang="hr-HR" smtClean="0"/>
              <a:t>11.4.2022.</a:t>
            </a:fld>
            <a:endParaRPr lang="hr-HR"/>
          </a:p>
        </p:txBody>
      </p:sp>
      <p:sp>
        <p:nvSpPr>
          <p:cNvPr id="5" name="Rezervirano mjesto podnožja 4">
            <a:extLst>
              <a:ext uri="{FF2B5EF4-FFF2-40B4-BE49-F238E27FC236}">
                <a16:creationId xmlns:a16="http://schemas.microsoft.com/office/drawing/2014/main" id="{D55741B1-E8EB-4664-90D1-67AC22C2651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3807AAF-DA87-496A-9BDF-531FD6D43B60}"/>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617931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slovni_slajd_hrv_manji_logotipi">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53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967886"/>
          </a:xfrm>
        </p:spPr>
        <p:txBody>
          <a:bodyPr>
            <a:normAutofit/>
          </a:bodyPr>
          <a:lstStyle>
            <a:lvl1pP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3" name="Rezervirano mjesto sadržaja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8C54239E-913C-45DF-AA0A-8E6BA08F61D2}" type="datetimeFigureOut">
              <a:rPr lang="hr-HR" smtClean="0"/>
              <a:t>11.4.2022.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E1A2B7D-70DE-4D62-AC63-3E775F13341B}" type="slidenum">
              <a:rPr lang="hr-HR" smtClean="0"/>
              <a:t>‹#›</a:t>
            </a:fld>
            <a:endParaRPr lang="hr-HR"/>
          </a:p>
        </p:txBody>
      </p:sp>
      <p:sp>
        <p:nvSpPr>
          <p:cNvPr id="7" name="Pravokutnik 6"/>
          <p:cNvSpPr/>
          <p:nvPr/>
        </p:nvSpPr>
        <p:spPr>
          <a:xfrm>
            <a:off x="851455" y="1333011"/>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0" y="0"/>
            <a:ext cx="12192000" cy="295359"/>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TekstniOkvir 12"/>
          <p:cNvSpPr txBox="1">
            <a:spLocks noChangeArrowheads="1"/>
          </p:cNvSpPr>
          <p:nvPr/>
        </p:nvSpPr>
        <p:spPr bwMode="auto">
          <a:xfrm>
            <a:off x="8353168" y="6322552"/>
            <a:ext cx="2996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sr-Latn-RS" sz="2000">
                <a:solidFill>
                  <a:schemeClr val="tx1">
                    <a:lumMod val="50000"/>
                    <a:lumOff val="50000"/>
                  </a:schemeClr>
                </a:solidFill>
              </a:rPr>
              <a:t>www.poljoprivreda.gov.hr</a:t>
            </a:r>
          </a:p>
        </p:txBody>
      </p:sp>
    </p:spTree>
    <p:extLst>
      <p:ext uri="{BB962C8B-B14F-4D97-AF65-F5344CB8AC3E}">
        <p14:creationId xmlns:p14="http://schemas.microsoft.com/office/powerpoint/2010/main" val="4213948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slovni_slajd_hrv_veci_logotipi">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196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st_slide_eng_small_logos">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65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ont_slide_eng_big_logos">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270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zadnji_slajd_hrv">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667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st_slide_eng">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02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aslov i sadržaj">
    <p:spTree>
      <p:nvGrpSpPr>
        <p:cNvPr id="1" name=""/>
        <p:cNvGrpSpPr/>
        <p:nvPr/>
      </p:nvGrpSpPr>
      <p:grpSpPr>
        <a:xfrm>
          <a:off x="0" y="0"/>
          <a:ext cx="0" cy="0"/>
          <a:chOff x="0" y="0"/>
          <a:chExt cx="0" cy="0"/>
        </a:xfrm>
      </p:grpSpPr>
      <p:sp>
        <p:nvSpPr>
          <p:cNvPr id="4" name="Rezervirano mjesto datuma 3"/>
          <p:cNvSpPr>
            <a:spLocks noGrp="1"/>
          </p:cNvSpPr>
          <p:nvPr>
            <p:ph type="dt" sz="half" idx="10"/>
          </p:nvPr>
        </p:nvSpPr>
        <p:spPr/>
        <p:txBody>
          <a:bodyPr/>
          <a:lstStyle/>
          <a:p>
            <a:fld id="{8C54239E-913C-45DF-AA0A-8E6BA08F61D2}" type="datetimeFigureOut">
              <a:rPr lang="hr-HR" smtClean="0"/>
              <a:t>11.4.2022.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E1A2B7D-70DE-4D62-AC63-3E775F13341B}" type="slidenum">
              <a:rPr lang="hr-HR" smtClean="0"/>
              <a:t>‹#›</a:t>
            </a:fld>
            <a:endParaRPr lang="hr-HR"/>
          </a:p>
        </p:txBody>
      </p:sp>
      <p:sp>
        <p:nvSpPr>
          <p:cNvPr id="9" name="Pravokutnik 8"/>
          <p:cNvSpPr/>
          <p:nvPr/>
        </p:nvSpPr>
        <p:spPr>
          <a:xfrm>
            <a:off x="0" y="0"/>
            <a:ext cx="12192000" cy="295359"/>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6266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967886"/>
          </a:xfrm>
        </p:spPr>
        <p:txBody>
          <a:bodyPr>
            <a:normAutofit/>
          </a:bodyPr>
          <a:lstStyle>
            <a:lvl1pP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3" name="Rezervirano mjesto sadržaja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8C54239E-913C-45DF-AA0A-8E6BA08F61D2}" type="datetimeFigureOut">
              <a:rPr lang="hr-HR" smtClean="0"/>
              <a:t>11.4.2022.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E1A2B7D-70DE-4D62-AC63-3E775F13341B}" type="slidenum">
              <a:rPr lang="hr-HR" smtClean="0"/>
              <a:t>‹#›</a:t>
            </a:fld>
            <a:endParaRPr lang="hr-HR"/>
          </a:p>
        </p:txBody>
      </p:sp>
      <p:sp>
        <p:nvSpPr>
          <p:cNvPr id="7" name="Pravokutnik 6"/>
          <p:cNvSpPr/>
          <p:nvPr/>
        </p:nvSpPr>
        <p:spPr>
          <a:xfrm>
            <a:off x="851455" y="1333011"/>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0" y="0"/>
            <a:ext cx="12192000" cy="295359"/>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9628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67522D13-F404-488A-AF06-6E790D93AF0D}" type="datetimeFigureOut">
              <a:rPr lang="hr-HR" smtClean="0"/>
              <a:t>11.4.2022.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19" name="Rezervirano mjesto teksta 18"/>
          <p:cNvSpPr>
            <a:spLocks noGrp="1"/>
          </p:cNvSpPr>
          <p:nvPr>
            <p:ph type="body" sz="quarter" idx="19" hasCustomPrompt="1"/>
          </p:nvPr>
        </p:nvSpPr>
        <p:spPr>
          <a:xfrm>
            <a:off x="1158875" y="433428"/>
            <a:ext cx="9658350" cy="541817"/>
          </a:xfrm>
        </p:spPr>
        <p:txBody>
          <a:bodyPr>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Tree>
    <p:extLst>
      <p:ext uri="{BB962C8B-B14F-4D97-AF65-F5344CB8AC3E}">
        <p14:creationId xmlns:p14="http://schemas.microsoft.com/office/powerpoint/2010/main" val="30723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67522D13-F404-488A-AF06-6E790D93AF0D}" type="datetimeFigureOut">
              <a:rPr lang="hr-HR" smtClean="0"/>
              <a:t>11.4.2022.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5" name="Pravokutnik 4"/>
          <p:cNvSpPr/>
          <p:nvPr userDrawn="1"/>
        </p:nvSpPr>
        <p:spPr>
          <a:xfrm>
            <a:off x="0" y="1707465"/>
            <a:ext cx="12192000" cy="4578005"/>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7" name="Rezervirano mjesto teksta 6"/>
          <p:cNvSpPr>
            <a:spLocks noGrp="1"/>
          </p:cNvSpPr>
          <p:nvPr>
            <p:ph type="body" sz="quarter" idx="13"/>
          </p:nvPr>
        </p:nvSpPr>
        <p:spPr>
          <a:xfrm>
            <a:off x="1158875" y="1927655"/>
            <a:ext cx="4560989" cy="415187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l">
              <a:buNone/>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p:txBody>
      </p:sp>
      <p:sp>
        <p:nvSpPr>
          <p:cNvPr id="19" name="Rezervirano mjesto teksta 18"/>
          <p:cNvSpPr>
            <a:spLocks noGrp="1"/>
          </p:cNvSpPr>
          <p:nvPr>
            <p:ph type="body" sz="quarter" idx="19" hasCustomPrompt="1"/>
          </p:nvPr>
        </p:nvSpPr>
        <p:spPr>
          <a:xfrm>
            <a:off x="1158875" y="672329"/>
            <a:ext cx="9658350" cy="541817"/>
          </a:xfrm>
        </p:spPr>
        <p:txBody>
          <a:bodyPr>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5" name="Rezervirano mjesto teksta 6"/>
          <p:cNvSpPr>
            <a:spLocks noGrp="1"/>
          </p:cNvSpPr>
          <p:nvPr>
            <p:ph type="body" sz="quarter" idx="20"/>
          </p:nvPr>
        </p:nvSpPr>
        <p:spPr>
          <a:xfrm>
            <a:off x="6196519" y="1927655"/>
            <a:ext cx="4620707" cy="415187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l">
              <a:buNone/>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Tree>
    <p:extLst>
      <p:ext uri="{BB962C8B-B14F-4D97-AF65-F5344CB8AC3E}">
        <p14:creationId xmlns:p14="http://schemas.microsoft.com/office/powerpoint/2010/main" val="298751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67522D13-F404-488A-AF06-6E790D93AF0D}" type="datetimeFigureOut">
              <a:rPr lang="hr-HR" smtClean="0"/>
              <a:t>11.4.2022.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5" name="Pravokutnik 4"/>
          <p:cNvSpPr/>
          <p:nvPr userDrawn="1"/>
        </p:nvSpPr>
        <p:spPr>
          <a:xfrm>
            <a:off x="0" y="1707465"/>
            <a:ext cx="12192000" cy="4578005"/>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7" name="Rezervirano mjesto teksta 6"/>
          <p:cNvSpPr>
            <a:spLocks noGrp="1"/>
          </p:cNvSpPr>
          <p:nvPr>
            <p:ph type="body" sz="quarter" idx="13"/>
          </p:nvPr>
        </p:nvSpPr>
        <p:spPr>
          <a:xfrm>
            <a:off x="1158875" y="2100653"/>
            <a:ext cx="9658350" cy="3805880"/>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l">
              <a:buNone/>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p:txBody>
      </p:sp>
      <p:sp>
        <p:nvSpPr>
          <p:cNvPr id="19" name="Rezervirano mjesto teksta 18"/>
          <p:cNvSpPr>
            <a:spLocks noGrp="1"/>
          </p:cNvSpPr>
          <p:nvPr>
            <p:ph type="body" sz="quarter" idx="19" hasCustomPrompt="1"/>
          </p:nvPr>
        </p:nvSpPr>
        <p:spPr>
          <a:xfrm>
            <a:off x="1158875" y="672329"/>
            <a:ext cx="9658350" cy="541817"/>
          </a:xfrm>
        </p:spPr>
        <p:txBody>
          <a:bodyPr>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Tree>
    <p:extLst>
      <p:ext uri="{BB962C8B-B14F-4D97-AF65-F5344CB8AC3E}">
        <p14:creationId xmlns:p14="http://schemas.microsoft.com/office/powerpoint/2010/main" val="406592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Prazno">
    <p:spTree>
      <p:nvGrpSpPr>
        <p:cNvPr id="1" name=""/>
        <p:cNvGrpSpPr/>
        <p:nvPr/>
      </p:nvGrpSpPr>
      <p:grpSpPr>
        <a:xfrm>
          <a:off x="0" y="0"/>
          <a:ext cx="0" cy="0"/>
          <a:chOff x="0" y="0"/>
          <a:chExt cx="0" cy="0"/>
        </a:xfrm>
      </p:grpSpPr>
      <p:sp>
        <p:nvSpPr>
          <p:cNvPr id="66" name="Pravokutnik 65"/>
          <p:cNvSpPr/>
          <p:nvPr userDrawn="1"/>
        </p:nvSpPr>
        <p:spPr>
          <a:xfrm>
            <a:off x="6306394" y="1641426"/>
            <a:ext cx="5047405" cy="793120"/>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67" name="Pravokutnik 66"/>
          <p:cNvSpPr/>
          <p:nvPr userDrawn="1"/>
        </p:nvSpPr>
        <p:spPr>
          <a:xfrm>
            <a:off x="838199" y="1656975"/>
            <a:ext cx="5047405" cy="774928"/>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2" name="Rezervirano mjesto datuma 1"/>
          <p:cNvSpPr>
            <a:spLocks noGrp="1"/>
          </p:cNvSpPr>
          <p:nvPr>
            <p:ph type="dt" sz="half" idx="10"/>
          </p:nvPr>
        </p:nvSpPr>
        <p:spPr/>
        <p:txBody>
          <a:bodyPr/>
          <a:lstStyle/>
          <a:p>
            <a:fld id="{67522D13-F404-488A-AF06-6E790D93AF0D}" type="datetimeFigureOut">
              <a:rPr lang="hr-HR" smtClean="0"/>
              <a:t>11.4.2022.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9" name="Rezervirano mjesto teksta 6"/>
          <p:cNvSpPr>
            <a:spLocks noGrp="1"/>
          </p:cNvSpPr>
          <p:nvPr>
            <p:ph type="body" sz="quarter" idx="21"/>
          </p:nvPr>
        </p:nvSpPr>
        <p:spPr>
          <a:xfrm>
            <a:off x="838200" y="2489573"/>
            <a:ext cx="5047034" cy="3691181"/>
          </a:xfrm>
          <a:solidFill>
            <a:schemeClr val="bg1"/>
          </a:solidFill>
          <a:effectLst>
            <a:outerShdw blurRad="50800" dist="38100" dir="5400000" algn="t" rotWithShape="0">
              <a:prstClr val="black">
                <a:alpha val="40000"/>
              </a:prstClr>
            </a:outerShdw>
          </a:effectLst>
        </p:spPr>
        <p:txBody>
          <a:bodyPr/>
          <a:lstStyle>
            <a:lvl1pPr marL="0" indent="0" algn="l">
              <a:buFont typeface="Courier New" panose="02070309020205020404" pitchFamily="49" charset="0"/>
              <a:buNone/>
              <a:defRPr sz="1600">
                <a:solidFill>
                  <a:schemeClr val="tx1"/>
                </a:solidFill>
                <a:latin typeface="Arial" panose="020B0604020202020204" pitchFamily="34" charset="0"/>
                <a:cs typeface="Arial" panose="020B0604020202020204" pitchFamily="34" charset="0"/>
              </a:defRPr>
            </a:lvl1pPr>
            <a:lvl2pPr algn="l">
              <a:defRPr sz="2400" baseline="0">
                <a:solidFill>
                  <a:schemeClr val="tx1">
                    <a:lumMod val="50000"/>
                    <a:lumOff val="50000"/>
                  </a:schemeClr>
                </a:solidFill>
                <a:latin typeface="Arial" panose="020B0604020202020204" pitchFamily="34" charset="0"/>
                <a:cs typeface="Arial" panose="020B0604020202020204" pitchFamily="34" charset="0"/>
              </a:defRPr>
            </a:lvl2pPr>
            <a:lvl3pPr algn="l">
              <a:defRPr>
                <a:solidFill>
                  <a:schemeClr val="tx1">
                    <a:lumMod val="50000"/>
                    <a:lumOff val="50000"/>
                  </a:schemeClr>
                </a:solidFill>
                <a:latin typeface="Arial" panose="020B0604020202020204" pitchFamily="34" charset="0"/>
                <a:cs typeface="Arial" panose="020B0604020202020204" pitchFamily="34" charset="0"/>
              </a:defRPr>
            </a:lvl3pPr>
            <a:lvl4pPr algn="l">
              <a:defRPr>
                <a:solidFill>
                  <a:schemeClr val="tx1">
                    <a:lumMod val="50000"/>
                    <a:lumOff val="50000"/>
                  </a:schemeClr>
                </a:solidFill>
                <a:latin typeface="Arial" panose="020B0604020202020204" pitchFamily="34" charset="0"/>
                <a:cs typeface="Arial" panose="020B0604020202020204" pitchFamily="34" charset="0"/>
              </a:defRPr>
            </a:lvl4pPr>
            <a:lvl5pPr algn="l">
              <a:defRPr>
                <a:solidFill>
                  <a:schemeClr val="tx1">
                    <a:lumMod val="50000"/>
                    <a:lumOff val="50000"/>
                  </a:schemeClr>
                </a:solidFill>
                <a:latin typeface="Arial" panose="020B0604020202020204" pitchFamily="34" charset="0"/>
                <a:cs typeface="Arial" panose="020B0604020202020204" pitchFamily="34" charset="0"/>
              </a:defRPr>
            </a:lvl5pPr>
          </a:lstStyle>
          <a:p>
            <a:pPr lvl="0"/>
            <a:endParaRPr lang="hr-HR"/>
          </a:p>
        </p:txBody>
      </p:sp>
      <p:sp>
        <p:nvSpPr>
          <p:cNvPr id="62" name="Rezervirano mjesto teksta 6"/>
          <p:cNvSpPr>
            <a:spLocks noGrp="1"/>
          </p:cNvSpPr>
          <p:nvPr>
            <p:ph type="body" sz="quarter" idx="22"/>
          </p:nvPr>
        </p:nvSpPr>
        <p:spPr>
          <a:xfrm>
            <a:off x="6306766" y="2489573"/>
            <a:ext cx="5047034" cy="3691180"/>
          </a:xfrm>
          <a:solidFill>
            <a:schemeClr val="bg1"/>
          </a:solidFill>
          <a:effectLst>
            <a:outerShdw blurRad="50800" dist="38100" dir="5400000" algn="t" rotWithShape="0">
              <a:prstClr val="black">
                <a:alpha val="40000"/>
              </a:prstClr>
            </a:outerShdw>
          </a:effectLst>
        </p:spPr>
        <p:txBody>
          <a:bodyPr/>
          <a:lstStyle>
            <a:lvl1pPr marL="0" indent="0" algn="l">
              <a:buFont typeface="Courier New" panose="02070309020205020404" pitchFamily="49" charset="0"/>
              <a:buNone/>
              <a:defRPr sz="1600">
                <a:solidFill>
                  <a:schemeClr val="tx1"/>
                </a:solidFill>
                <a:latin typeface="Arial" panose="020B0604020202020204" pitchFamily="34" charset="0"/>
                <a:cs typeface="Arial" panose="020B0604020202020204" pitchFamily="34" charset="0"/>
              </a:defRPr>
            </a:lvl1pPr>
            <a:lvl2pPr algn="l">
              <a:defRPr sz="2400" baseline="0">
                <a:solidFill>
                  <a:schemeClr val="tx1">
                    <a:lumMod val="50000"/>
                    <a:lumOff val="50000"/>
                  </a:schemeClr>
                </a:solidFill>
                <a:latin typeface="Arial" panose="020B0604020202020204" pitchFamily="34" charset="0"/>
                <a:cs typeface="Arial" panose="020B0604020202020204" pitchFamily="34" charset="0"/>
              </a:defRPr>
            </a:lvl2pPr>
            <a:lvl3pPr algn="l">
              <a:defRPr>
                <a:solidFill>
                  <a:schemeClr val="tx1">
                    <a:lumMod val="50000"/>
                    <a:lumOff val="50000"/>
                  </a:schemeClr>
                </a:solidFill>
                <a:latin typeface="Arial" panose="020B0604020202020204" pitchFamily="34" charset="0"/>
                <a:cs typeface="Arial" panose="020B0604020202020204" pitchFamily="34" charset="0"/>
              </a:defRPr>
            </a:lvl3pPr>
            <a:lvl4pPr algn="l">
              <a:defRPr>
                <a:solidFill>
                  <a:schemeClr val="tx1">
                    <a:lumMod val="50000"/>
                    <a:lumOff val="50000"/>
                  </a:schemeClr>
                </a:solidFill>
                <a:latin typeface="Arial" panose="020B0604020202020204" pitchFamily="34" charset="0"/>
                <a:cs typeface="Arial" panose="020B0604020202020204" pitchFamily="34" charset="0"/>
              </a:defRPr>
            </a:lvl4pPr>
            <a:lvl5pPr algn="l">
              <a:defRPr>
                <a:solidFill>
                  <a:schemeClr val="tx1">
                    <a:lumMod val="50000"/>
                    <a:lumOff val="50000"/>
                  </a:schemeClr>
                </a:solidFill>
                <a:latin typeface="Arial" panose="020B0604020202020204" pitchFamily="34" charset="0"/>
                <a:cs typeface="Arial" panose="020B0604020202020204" pitchFamily="34" charset="0"/>
              </a:defRPr>
            </a:lvl5pPr>
          </a:lstStyle>
          <a:p>
            <a:pPr lvl="0"/>
            <a:endParaRPr lang="hr-HR"/>
          </a:p>
        </p:txBody>
      </p:sp>
      <p:sp>
        <p:nvSpPr>
          <p:cNvPr id="8" name="Rezervirano mjesto teksta 7"/>
          <p:cNvSpPr>
            <a:spLocks noGrp="1"/>
          </p:cNvSpPr>
          <p:nvPr>
            <p:ph type="body" sz="quarter" idx="23"/>
          </p:nvPr>
        </p:nvSpPr>
        <p:spPr>
          <a:xfrm>
            <a:off x="838200" y="1714645"/>
            <a:ext cx="5046663" cy="669925"/>
          </a:xfrm>
        </p:spPr>
        <p:txBody>
          <a:bodyPr anchor="ctr">
            <a:normAutofit/>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64" name="Rezervirano mjesto teksta 7"/>
          <p:cNvSpPr>
            <a:spLocks noGrp="1"/>
          </p:cNvSpPr>
          <p:nvPr>
            <p:ph type="body" sz="quarter" idx="24"/>
          </p:nvPr>
        </p:nvSpPr>
        <p:spPr>
          <a:xfrm>
            <a:off x="6307137" y="1699096"/>
            <a:ext cx="5046663" cy="669925"/>
          </a:xfrm>
        </p:spPr>
        <p:txBody>
          <a:bodyPr anchor="ctr">
            <a:normAutofit/>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3" name="Naslov 1"/>
          <p:cNvSpPr>
            <a:spLocks noGrp="1"/>
          </p:cNvSpPr>
          <p:nvPr>
            <p:ph type="title"/>
          </p:nvPr>
        </p:nvSpPr>
        <p:spPr>
          <a:xfrm>
            <a:off x="838200" y="365126"/>
            <a:ext cx="10515600" cy="967886"/>
          </a:xfrm>
        </p:spPr>
        <p:txBody>
          <a:bodyPr>
            <a:normAutofit/>
          </a:bodyPr>
          <a:lstStyle>
            <a:lvl1pPr algn="ct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Tree>
    <p:extLst>
      <p:ext uri="{BB962C8B-B14F-4D97-AF65-F5344CB8AC3E}">
        <p14:creationId xmlns:p14="http://schemas.microsoft.com/office/powerpoint/2010/main" val="13041940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EB18E53B-AEC6-4EAE-8B46-A97884E81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C77BD46-ABA5-4D5D-B12F-C4D111E9C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AA7BDBA9-5AE4-4732-8DB1-1150EB22C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4239E-913C-45DF-AA0A-8E6BA08F61D2}" type="datetimeFigureOut">
              <a:rPr lang="hr-HR" smtClean="0"/>
              <a:t>11.4.2022.</a:t>
            </a:fld>
            <a:endParaRPr lang="hr-HR"/>
          </a:p>
        </p:txBody>
      </p:sp>
      <p:sp>
        <p:nvSpPr>
          <p:cNvPr id="5" name="Rezervirano mjesto podnožja 4">
            <a:extLst>
              <a:ext uri="{FF2B5EF4-FFF2-40B4-BE49-F238E27FC236}">
                <a16:creationId xmlns:a16="http://schemas.microsoft.com/office/drawing/2014/main" id="{1B5B4F31-5A60-494F-AC50-B3D4016FC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C2D69003-EB14-4A5D-B1C1-E19EE52E2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A2B7D-70DE-4D62-AC63-3E775F13341B}" type="slidenum">
              <a:rPr lang="hr-HR" smtClean="0"/>
              <a:t>‹#›</a:t>
            </a:fld>
            <a:endParaRPr lang="hr-HR"/>
          </a:p>
        </p:txBody>
      </p:sp>
    </p:spTree>
    <p:extLst>
      <p:ext uri="{BB962C8B-B14F-4D97-AF65-F5344CB8AC3E}">
        <p14:creationId xmlns:p14="http://schemas.microsoft.com/office/powerpoint/2010/main" val="2897285205"/>
      </p:ext>
    </p:extLst>
  </p:cSld>
  <p:clrMap bg1="lt1" tx1="dk1" bg2="lt2" tx2="dk2" accent1="accent1" accent2="accent2" accent3="accent3" accent4="accent4" accent5="accent5" accent6="accent6" hlink="hlink" folHlink="folHlink"/>
  <p:sldLayoutIdLst>
    <p:sldLayoutId id="2147483675" r:id="rId1"/>
    <p:sldLayoutId id="2147483688" r:id="rId2"/>
    <p:sldLayoutId id="2147483676" r:id="rId3"/>
    <p:sldLayoutId id="2147483677" r:id="rId4"/>
    <p:sldLayoutId id="2147483678" r:id="rId5"/>
    <p:sldLayoutId id="2147483679" r:id="rId6"/>
    <p:sldLayoutId id="2147483680" r:id="rId7"/>
    <p:sldLayoutId id="2147483681" r:id="rId8"/>
    <p:sldLayoutId id="2147483682" r:id="rId9"/>
    <p:sldLayoutId id="2147483690" r:id="rId10"/>
    <p:sldLayoutId id="2147483683" r:id="rId11"/>
    <p:sldLayoutId id="2147483684" r:id="rId12"/>
    <p:sldLayoutId id="2147483689" r:id="rId13"/>
    <p:sldLayoutId id="2147483685" r:id="rId14"/>
    <p:sldLayoutId id="2147483686" r:id="rId15"/>
    <p:sldLayoutId id="2147483691" r:id="rId16"/>
    <p:sldLayoutId id="2147483687" r:id="rId17"/>
    <p:sldLayoutId id="2147483649" r:id="rId18"/>
    <p:sldLayoutId id="2147483650" r:id="rId19"/>
    <p:sldLayoutId id="2147483651" r:id="rId20"/>
    <p:sldLayoutId id="2147483652" r:id="rId21"/>
    <p:sldLayoutId id="2147483653" r:id="rId22"/>
    <p:sldLayoutId id="2147483654" r:id="rId23"/>
    <p:sldLayoutId id="2147483655" r:id="rId24"/>
    <p:sldLayoutId id="2147483656" r:id="rId25"/>
    <p:sldLayoutId id="2147483657" r:id="rId26"/>
    <p:sldLayoutId id="2147483658" r:id="rId27"/>
    <p:sldLayoutId id="2147483659" r:id="rId28"/>
    <p:sldLayoutId id="2147483661" r:id="rId29"/>
    <p:sldLayoutId id="2147483662" r:id="rId30"/>
    <p:sldLayoutId id="2147483663" r:id="rId31"/>
    <p:sldLayoutId id="2147483664" r:id="rId32"/>
    <p:sldLayoutId id="2147483673" r:id="rId33"/>
    <p:sldLayoutId id="2147483674"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desira2020.eu/" TargetMode="External"/><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Data" Target="../diagrams/data2.xml"/><Relationship Id="rId5" Type="http://schemas.openxmlformats.org/officeDocument/2006/relationships/image" Target="../media/image10.png"/><Relationship Id="rId10" Type="http://schemas.microsoft.com/office/2007/relationships/diagramDrawing" Target="../diagrams/drawing2.xml"/><Relationship Id="rId4" Type="http://schemas.openxmlformats.org/officeDocument/2006/relationships/image" Target="../media/image9.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5"/>
          <p:cNvSpPr txBox="1">
            <a:spLocks/>
          </p:cNvSpPr>
          <p:nvPr/>
        </p:nvSpPr>
        <p:spPr>
          <a:xfrm>
            <a:off x="4085248" y="5142999"/>
            <a:ext cx="6994556" cy="1121614"/>
          </a:xfrm>
          <a:prstGeom prst="rect">
            <a:avLst/>
          </a:prstGeom>
        </p:spPr>
        <p:txBody>
          <a:bodyPr vert="horz" lIns="91440" tIns="45720" rIns="91440" bIns="45720" rtlCol="0" anchor="b">
            <a:normAutofit fontScale="40000" lnSpcReduction="20000"/>
          </a:bodyPr>
          <a:lstStyle>
            <a:lvl1pPr algn="l" defTabSz="914400" rtl="0" eaLnBrk="1" latinLnBrk="0" hangingPunct="1">
              <a:lnSpc>
                <a:spcPct val="90000"/>
              </a:lnSpc>
              <a:spcBef>
                <a:spcPct val="0"/>
              </a:spcBef>
              <a:buNone/>
              <a:defRPr sz="40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algn="r"/>
            <a:r>
              <a:rPr lang="hr-HR" sz="4500" b="1" dirty="0">
                <a:solidFill>
                  <a:schemeClr val="bg1"/>
                </a:solidFill>
              </a:rPr>
              <a:t>Mladen Fruk</a:t>
            </a:r>
          </a:p>
          <a:p>
            <a:pPr algn="r">
              <a:spcBef>
                <a:spcPts val="600"/>
              </a:spcBef>
            </a:pPr>
            <a:r>
              <a:rPr lang="hr-HR" sz="4500" i="1" dirty="0">
                <a:solidFill>
                  <a:schemeClr val="bg1"/>
                </a:solidFill>
              </a:rPr>
              <a:t>načelnik sektora</a:t>
            </a:r>
          </a:p>
          <a:p>
            <a:endParaRPr lang="hr-HR" dirty="0"/>
          </a:p>
          <a:p>
            <a:endParaRPr lang="hr-HR" dirty="0"/>
          </a:p>
          <a:p>
            <a:pPr algn="r"/>
            <a:r>
              <a:rPr lang="hr-HR" sz="4500" b="1" dirty="0">
                <a:solidFill>
                  <a:srgbClr val="00B050"/>
                </a:solidFill>
              </a:rPr>
              <a:t> 13. travnja 2022.</a:t>
            </a:r>
          </a:p>
        </p:txBody>
      </p:sp>
      <p:pic>
        <p:nvPicPr>
          <p:cNvPr id="7" name="Rezervirano mjesto slike 6">
            <a:extLst>
              <a:ext uri="{FF2B5EF4-FFF2-40B4-BE49-F238E27FC236}">
                <a16:creationId xmlns:a16="http://schemas.microsoft.com/office/drawing/2014/main" id="{8E238B58-E938-46F4-89C2-2441C90B2C4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864" b="15864"/>
          <a:stretch>
            <a:fillRect/>
          </a:stretch>
        </p:blipFill>
        <p:spPr>
          <a:xfrm>
            <a:off x="7918315" y="1"/>
            <a:ext cx="4273685" cy="4444908"/>
          </a:xfrm>
        </p:spPr>
      </p:pic>
      <p:sp>
        <p:nvSpPr>
          <p:cNvPr id="9" name="TekstniOkvir 8">
            <a:extLst>
              <a:ext uri="{FF2B5EF4-FFF2-40B4-BE49-F238E27FC236}">
                <a16:creationId xmlns:a16="http://schemas.microsoft.com/office/drawing/2014/main" id="{85E5EA12-6224-48CA-AF2F-82271C35ED96}"/>
              </a:ext>
            </a:extLst>
          </p:cNvPr>
          <p:cNvSpPr txBox="1"/>
          <p:nvPr/>
        </p:nvSpPr>
        <p:spPr>
          <a:xfrm>
            <a:off x="482072" y="2519157"/>
            <a:ext cx="7100454" cy="1569660"/>
          </a:xfrm>
          <a:prstGeom prst="rect">
            <a:avLst/>
          </a:prstGeom>
          <a:noFill/>
        </p:spPr>
        <p:txBody>
          <a:bodyPr wrap="square" rtlCol="0">
            <a:spAutoFit/>
          </a:bodyPr>
          <a:lstStyle/>
          <a:p>
            <a:r>
              <a:rPr lang="hr-HR" sz="3200" b="1" dirty="0">
                <a:solidFill>
                  <a:srgbClr val="114B87"/>
                </a:solidFill>
              </a:rPr>
              <a:t>INOVACIJE U STRATEŠKOM PLANU ZAJEDNIČKE POLJOPRIVREDNE POLITIKE REPUBLIKE HRVATSKE 2023. – 2027.</a:t>
            </a:r>
          </a:p>
        </p:txBody>
      </p:sp>
    </p:spTree>
    <p:extLst>
      <p:ext uri="{BB962C8B-B14F-4D97-AF65-F5344CB8AC3E}">
        <p14:creationId xmlns:p14="http://schemas.microsoft.com/office/powerpoint/2010/main" val="15693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03447" y="345875"/>
            <a:ext cx="10515600" cy="967886"/>
          </a:xfrm>
        </p:spPr>
        <p:txBody>
          <a:bodyPr>
            <a:normAutofit/>
          </a:bodyPr>
          <a:lstStyle/>
          <a:p>
            <a:pPr lvl="0"/>
            <a:r>
              <a:rPr lang="hr-HR" sz="3600" dirty="0">
                <a:latin typeface="+mn-lt"/>
              </a:rPr>
              <a:t>Program ruralnog razvoja 2014. – 2022. – Mjera 16</a:t>
            </a:r>
            <a:endParaRPr lang="en-GB" sz="3600" dirty="0">
              <a:latin typeface="+mn-lt"/>
            </a:endParaRPr>
          </a:p>
        </p:txBody>
      </p:sp>
      <p:sp>
        <p:nvSpPr>
          <p:cNvPr id="4" name="TekstniOkvir 3">
            <a:extLst>
              <a:ext uri="{FF2B5EF4-FFF2-40B4-BE49-F238E27FC236}">
                <a16:creationId xmlns:a16="http://schemas.microsoft.com/office/drawing/2014/main" id="{118AE191-0B8B-44C8-9333-1DC97EC1F3E7}"/>
              </a:ext>
            </a:extLst>
          </p:cNvPr>
          <p:cNvSpPr txBox="1"/>
          <p:nvPr/>
        </p:nvSpPr>
        <p:spPr>
          <a:xfrm>
            <a:off x="703447" y="1710813"/>
            <a:ext cx="2187237" cy="2585323"/>
          </a:xfrm>
          <a:prstGeom prst="rect">
            <a:avLst/>
          </a:prstGeom>
          <a:noFill/>
        </p:spPr>
        <p:txBody>
          <a:bodyPr wrap="square" rtlCol="0">
            <a:spAutoFit/>
          </a:bodyPr>
          <a:lstStyle/>
          <a:p>
            <a:r>
              <a:rPr lang="hr-HR" b="1" dirty="0" err="1">
                <a:solidFill>
                  <a:srgbClr val="114B87"/>
                </a:solidFill>
              </a:rPr>
              <a:t>Podmjera</a:t>
            </a:r>
            <a:r>
              <a:rPr lang="hr-HR" b="1" dirty="0">
                <a:solidFill>
                  <a:srgbClr val="114B87"/>
                </a:solidFill>
              </a:rPr>
              <a:t> 16.1. – </a:t>
            </a:r>
          </a:p>
          <a:p>
            <a:r>
              <a:rPr lang="sv-SE" dirty="0" err="1">
                <a:solidFill>
                  <a:srgbClr val="114B87"/>
                </a:solidFill>
              </a:rPr>
              <a:t>Potpora</a:t>
            </a:r>
            <a:r>
              <a:rPr lang="sv-SE" dirty="0">
                <a:solidFill>
                  <a:srgbClr val="114B87"/>
                </a:solidFill>
              </a:rPr>
              <a:t> za osnivanje i rad operativnih skupina Europskog inovacijskog partnerstva (EIP) za poljoprivrednu produktivnost i održivost</a:t>
            </a:r>
            <a:endParaRPr lang="hr-HR" dirty="0">
              <a:solidFill>
                <a:srgbClr val="114B87"/>
              </a:solidFill>
            </a:endParaRPr>
          </a:p>
        </p:txBody>
      </p:sp>
      <p:graphicFrame>
        <p:nvGraphicFramePr>
          <p:cNvPr id="6" name="Tablica 5">
            <a:extLst>
              <a:ext uri="{FF2B5EF4-FFF2-40B4-BE49-F238E27FC236}">
                <a16:creationId xmlns:a16="http://schemas.microsoft.com/office/drawing/2014/main" id="{A96864CC-E505-45A1-9873-5C826618229A}"/>
              </a:ext>
            </a:extLst>
          </p:cNvPr>
          <p:cNvGraphicFramePr>
            <a:graphicFrameLocks noGrp="1"/>
          </p:cNvGraphicFramePr>
          <p:nvPr>
            <p:extLst>
              <p:ext uri="{D42A27DB-BD31-4B8C-83A1-F6EECF244321}">
                <p14:modId xmlns:p14="http://schemas.microsoft.com/office/powerpoint/2010/main" val="2428024490"/>
              </p:ext>
            </p:extLst>
          </p:nvPr>
        </p:nvGraphicFramePr>
        <p:xfrm>
          <a:off x="3015604" y="1544610"/>
          <a:ext cx="8861764" cy="4807031"/>
        </p:xfrm>
        <a:graphic>
          <a:graphicData uri="http://schemas.openxmlformats.org/drawingml/2006/table">
            <a:tbl>
              <a:tblPr>
                <a:tableStyleId>{5C22544A-7EE6-4342-B048-85BDC9FD1C3A}</a:tableStyleId>
              </a:tblPr>
              <a:tblGrid>
                <a:gridCol w="2151507">
                  <a:extLst>
                    <a:ext uri="{9D8B030D-6E8A-4147-A177-3AD203B41FA5}">
                      <a16:colId xmlns:a16="http://schemas.microsoft.com/office/drawing/2014/main" val="3675265900"/>
                    </a:ext>
                  </a:extLst>
                </a:gridCol>
                <a:gridCol w="1456095">
                  <a:extLst>
                    <a:ext uri="{9D8B030D-6E8A-4147-A177-3AD203B41FA5}">
                      <a16:colId xmlns:a16="http://schemas.microsoft.com/office/drawing/2014/main" val="924336066"/>
                    </a:ext>
                  </a:extLst>
                </a:gridCol>
                <a:gridCol w="5254162">
                  <a:extLst>
                    <a:ext uri="{9D8B030D-6E8A-4147-A177-3AD203B41FA5}">
                      <a16:colId xmlns:a16="http://schemas.microsoft.com/office/drawing/2014/main" val="3481166772"/>
                    </a:ext>
                  </a:extLst>
                </a:gridCol>
              </a:tblGrid>
              <a:tr h="459062">
                <a:tc>
                  <a:txBody>
                    <a:bodyPr/>
                    <a:lstStyle/>
                    <a:p>
                      <a:pPr algn="ctr" fontAlgn="ctr"/>
                      <a:r>
                        <a:rPr lang="hr-HR" sz="1400" b="1" u="none" strike="noStrike" dirty="0">
                          <a:solidFill>
                            <a:srgbClr val="EEF4FC"/>
                          </a:solidFill>
                          <a:effectLst/>
                        </a:rPr>
                        <a:t>Korisnik</a:t>
                      </a:r>
                      <a:endParaRPr lang="hr-HR" sz="1400" b="1" i="0" u="none" strike="noStrike" dirty="0">
                        <a:solidFill>
                          <a:srgbClr val="EEF4FC"/>
                        </a:solidFill>
                        <a:effectLst/>
                        <a:latin typeface="Arial Narrow" panose="020B0606020202030204" pitchFamily="34" charset="0"/>
                      </a:endParaRPr>
                    </a:p>
                  </a:txBody>
                  <a:tcPr marL="9525" marR="9525" marT="9525" marB="0" anchor="ctr">
                    <a:solidFill>
                      <a:srgbClr val="114B87"/>
                    </a:solidFill>
                  </a:tcPr>
                </a:tc>
                <a:tc>
                  <a:txBody>
                    <a:bodyPr/>
                    <a:lstStyle/>
                    <a:p>
                      <a:pPr algn="ctr" fontAlgn="b"/>
                      <a:r>
                        <a:rPr lang="hr-HR" sz="1400" b="1" u="none" strike="noStrike" dirty="0">
                          <a:solidFill>
                            <a:srgbClr val="EEF4FC"/>
                          </a:solidFill>
                          <a:effectLst/>
                        </a:rPr>
                        <a:t>Odobreni iznos potpore - HRK</a:t>
                      </a:r>
                      <a:endParaRPr lang="hr-HR" sz="1400" b="1" i="0" u="none" strike="noStrike" dirty="0">
                        <a:solidFill>
                          <a:srgbClr val="EEF4FC"/>
                        </a:solidFill>
                        <a:effectLst/>
                        <a:latin typeface="Arial Narrow" panose="020B0606020202030204" pitchFamily="34" charset="0"/>
                      </a:endParaRPr>
                    </a:p>
                  </a:txBody>
                  <a:tcPr marL="9525" marR="9525" marT="9525" marB="0" anchor="b">
                    <a:solidFill>
                      <a:srgbClr val="114B87"/>
                    </a:solidFill>
                  </a:tcPr>
                </a:tc>
                <a:tc>
                  <a:txBody>
                    <a:bodyPr/>
                    <a:lstStyle/>
                    <a:p>
                      <a:pPr algn="ctr" fontAlgn="ctr"/>
                      <a:r>
                        <a:rPr lang="hr-HR" sz="1400" b="1" u="none" strike="noStrike" dirty="0">
                          <a:solidFill>
                            <a:srgbClr val="EEF4FC"/>
                          </a:solidFill>
                          <a:effectLst/>
                        </a:rPr>
                        <a:t>Tema istraživanja</a:t>
                      </a:r>
                      <a:endParaRPr lang="hr-HR" sz="1400" b="1" i="0" u="none" strike="noStrike" dirty="0">
                        <a:solidFill>
                          <a:srgbClr val="EEF4FC"/>
                        </a:solidFill>
                        <a:effectLst/>
                        <a:latin typeface="Arial Narrow" panose="020B0606020202030204" pitchFamily="34" charset="0"/>
                      </a:endParaRPr>
                    </a:p>
                  </a:txBody>
                  <a:tcPr marL="9525" marR="9525" marT="9525" marB="0" anchor="ctr">
                    <a:solidFill>
                      <a:srgbClr val="114B87"/>
                    </a:solidFill>
                  </a:tcPr>
                </a:tc>
                <a:extLst>
                  <a:ext uri="{0D108BD9-81ED-4DB2-BD59-A6C34878D82A}">
                    <a16:rowId xmlns:a16="http://schemas.microsoft.com/office/drawing/2014/main" val="1271487690"/>
                  </a:ext>
                </a:extLst>
              </a:tr>
              <a:tr h="688592">
                <a:tc>
                  <a:txBody>
                    <a:bodyPr/>
                    <a:lstStyle/>
                    <a:p>
                      <a:pPr algn="l" fontAlgn="ctr"/>
                      <a:r>
                        <a:rPr lang="hr-HR" sz="1400" u="none" strike="noStrike" dirty="0">
                          <a:effectLst/>
                        </a:rPr>
                        <a:t>AGROBIOTEST D.O.O.</a:t>
                      </a:r>
                      <a:endParaRPr lang="hr-H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hr-HR" sz="1400" u="none" strike="noStrike" dirty="0">
                          <a:effectLst/>
                        </a:rPr>
                        <a:t>1.352.376,44</a:t>
                      </a:r>
                      <a:endParaRPr lang="hr-H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hr-HR" sz="1400" u="none" strike="noStrike" dirty="0">
                          <a:effectLst/>
                        </a:rPr>
                        <a:t>Primjena inovativnih metoda praćenja, prognoze i suzbijanja </a:t>
                      </a:r>
                      <a:r>
                        <a:rPr lang="hr-HR" sz="1400" u="none" strike="noStrike" dirty="0" err="1">
                          <a:effectLst/>
                        </a:rPr>
                        <a:t>štetočinja</a:t>
                      </a:r>
                      <a:r>
                        <a:rPr lang="hr-HR" sz="1400" u="none" strike="noStrike" dirty="0">
                          <a:effectLst/>
                        </a:rPr>
                        <a:t> u svrhu unaprjeđenja ratarske proizvodnje na području Sjeverozapadne Hrvatske</a:t>
                      </a:r>
                      <a:endParaRPr lang="hr-HR"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231220512"/>
                  </a:ext>
                </a:extLst>
              </a:tr>
              <a:tr h="688592">
                <a:tc>
                  <a:txBody>
                    <a:bodyPr/>
                    <a:lstStyle/>
                    <a:p>
                      <a:pPr algn="l" fontAlgn="ctr"/>
                      <a:r>
                        <a:rPr lang="hr-HR" sz="1400" u="none" strike="noStrike" dirty="0">
                          <a:effectLst/>
                        </a:rPr>
                        <a:t>AGROKLUB D.O.O.</a:t>
                      </a:r>
                      <a:endParaRPr lang="hr-H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hr-HR" sz="1400" u="none" strike="noStrike" dirty="0">
                          <a:effectLst/>
                        </a:rPr>
                        <a:t>1.466.358,24</a:t>
                      </a:r>
                      <a:endParaRPr lang="hr-H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hr-HR" sz="1400" u="none" strike="noStrike" dirty="0" err="1">
                          <a:effectLst/>
                        </a:rPr>
                        <a:t>SatelitFoto@Agro</a:t>
                      </a:r>
                      <a:r>
                        <a:rPr lang="hr-HR" sz="1400" u="none" strike="noStrike" dirty="0">
                          <a:effectLst/>
                        </a:rPr>
                        <a:t> - Primjena dostupnih online servisa satelitskih fotografija u okviru mogućnosti i potreba domaćih proizvođača hrane</a:t>
                      </a:r>
                      <a:endParaRPr lang="hr-HR"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26841807"/>
                  </a:ext>
                </a:extLst>
              </a:tr>
              <a:tr h="459062">
                <a:tc>
                  <a:txBody>
                    <a:bodyPr/>
                    <a:lstStyle/>
                    <a:p>
                      <a:pPr algn="l" fontAlgn="ctr"/>
                      <a:r>
                        <a:rPr lang="hr-HR" sz="1400" u="none" strike="noStrike">
                          <a:effectLst/>
                        </a:rPr>
                        <a:t>HRVATSKA AGENCIJA ZA POLJOPRIVREDU I HRANU</a:t>
                      </a:r>
                      <a:endParaRPr lang="hr-HR"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hr-HR" sz="1400" u="none" strike="noStrike">
                          <a:effectLst/>
                        </a:rPr>
                        <a:t>1.428.644,18</a:t>
                      </a:r>
                      <a:endParaRPr lang="hr-HR"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hr-HR" sz="1400" u="none" strike="noStrike" dirty="0">
                          <a:effectLst/>
                        </a:rPr>
                        <a:t>Prilagodba vinogradarsko vinarske proizvodnje klimatskim promjenama (WINE-CLIMA-ADAPT)</a:t>
                      </a:r>
                      <a:endParaRPr lang="hr-HR"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135643951"/>
                  </a:ext>
                </a:extLst>
              </a:tr>
              <a:tr h="850357">
                <a:tc>
                  <a:txBody>
                    <a:bodyPr/>
                    <a:lstStyle/>
                    <a:p>
                      <a:pPr algn="l" fontAlgn="ctr"/>
                      <a:r>
                        <a:rPr lang="hr-HR" sz="1400" u="none" strike="noStrike" dirty="0">
                          <a:effectLst/>
                        </a:rPr>
                        <a:t>HRVATSKA AGENCIJA ZA POLJOPRIVREDU I HRANU</a:t>
                      </a:r>
                      <a:endParaRPr lang="hr-H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hr-HR" sz="1400" u="none" strike="noStrike">
                          <a:effectLst/>
                        </a:rPr>
                        <a:t>1.444.673,26</a:t>
                      </a:r>
                      <a:endParaRPr lang="hr-HR"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hr-HR" sz="1400" u="none" strike="noStrike" dirty="0">
                          <a:effectLst/>
                        </a:rPr>
                        <a:t>Prilagodba proizvodnje soje na sušni stres i formiranje preporučenog sortimenta za proizvodna područja kontinentalne Hrvatske </a:t>
                      </a:r>
                      <a:br>
                        <a:rPr lang="hr-HR" sz="1400" u="none" strike="noStrike" dirty="0">
                          <a:effectLst/>
                        </a:rPr>
                      </a:br>
                      <a:r>
                        <a:rPr lang="hr-HR" sz="1400" u="none" strike="noStrike" dirty="0">
                          <a:effectLst/>
                        </a:rPr>
                        <a:t>(CRO-SOYBEAN-ADAPT)</a:t>
                      </a:r>
                      <a:endParaRPr lang="hr-HR"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380812596"/>
                  </a:ext>
                </a:extLst>
              </a:tr>
              <a:tr h="459062">
                <a:tc>
                  <a:txBody>
                    <a:bodyPr/>
                    <a:lstStyle/>
                    <a:p>
                      <a:pPr algn="l" fontAlgn="ctr"/>
                      <a:r>
                        <a:rPr lang="it-IT" sz="1400" u="none" strike="noStrike">
                          <a:effectLst/>
                        </a:rPr>
                        <a:t>IRI CENTAR D.O.O.</a:t>
                      </a:r>
                      <a:endParaRPr lang="it-IT"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hr-HR" sz="1400" u="none" strike="noStrike">
                          <a:effectLst/>
                        </a:rPr>
                        <a:t>1.095.324,78</a:t>
                      </a:r>
                      <a:endParaRPr lang="hr-HR"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hr-HR" sz="1400" u="none" strike="noStrike" dirty="0">
                          <a:effectLst/>
                        </a:rPr>
                        <a:t>Istraživanje proizvodnih mehanizama za oporabu biljnog otpada u poljoprivrednoj proizvodnji</a:t>
                      </a:r>
                      <a:endParaRPr lang="hr-HR"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596173252"/>
                  </a:ext>
                </a:extLst>
              </a:tr>
              <a:tr h="459062">
                <a:tc>
                  <a:txBody>
                    <a:bodyPr/>
                    <a:lstStyle/>
                    <a:p>
                      <a:pPr algn="l" fontAlgn="ctr"/>
                      <a:r>
                        <a:rPr lang="hr-HR" sz="1400" u="none" strike="noStrike">
                          <a:effectLst/>
                        </a:rPr>
                        <a:t>SVEUČILIŠTE U ZAGREBU AGRONOMSKI FAKULTET</a:t>
                      </a:r>
                      <a:endParaRPr lang="hr-HR"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hr-HR" sz="1400" u="none" strike="noStrike">
                          <a:effectLst/>
                        </a:rPr>
                        <a:t>1.297.200,00</a:t>
                      </a:r>
                      <a:endParaRPr lang="hr-HR"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hr-HR" sz="1400" u="none" strike="noStrike" dirty="0">
                          <a:effectLst/>
                        </a:rPr>
                        <a:t>Primjena pepela iz biomase radi unaprjeđenja poljoprivredne proizvodnje i plodnosti tala</a:t>
                      </a:r>
                      <a:endParaRPr lang="hr-HR"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936692400"/>
                  </a:ext>
                </a:extLst>
              </a:tr>
              <a:tr h="459062">
                <a:tc>
                  <a:txBody>
                    <a:bodyPr/>
                    <a:lstStyle/>
                    <a:p>
                      <a:pPr algn="l" fontAlgn="ctr"/>
                      <a:r>
                        <a:rPr lang="pl-PL" sz="1400" u="none" strike="noStrike">
                          <a:effectLst/>
                        </a:rPr>
                        <a:t>VISOKO GOSPODARSKO UČILIŠTE U KRIŽEVCIMA</a:t>
                      </a:r>
                      <a:endParaRPr lang="pl-PL"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hr-HR" sz="1400" u="none" strike="noStrike">
                          <a:effectLst/>
                        </a:rPr>
                        <a:t>1.374.789,88</a:t>
                      </a:r>
                      <a:endParaRPr lang="hr-HR"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hr-HR" sz="1400" u="none" strike="noStrike" dirty="0">
                          <a:effectLst/>
                        </a:rPr>
                        <a:t>Mogućnosti korištenja </a:t>
                      </a:r>
                      <a:r>
                        <a:rPr lang="hr-HR" sz="1400" u="none" strike="noStrike" dirty="0" err="1">
                          <a:effectLst/>
                        </a:rPr>
                        <a:t>digestata</a:t>
                      </a:r>
                      <a:r>
                        <a:rPr lang="hr-HR" sz="1400" u="none" strike="noStrike" dirty="0">
                          <a:effectLst/>
                        </a:rPr>
                        <a:t> iz </a:t>
                      </a:r>
                      <a:r>
                        <a:rPr lang="hr-HR" sz="1400" u="none" strike="noStrike" dirty="0" err="1">
                          <a:effectLst/>
                        </a:rPr>
                        <a:t>bioplinskih</a:t>
                      </a:r>
                      <a:r>
                        <a:rPr lang="hr-HR" sz="1400" u="none" strike="noStrike" dirty="0">
                          <a:effectLst/>
                        </a:rPr>
                        <a:t> postrojenja kao gnojiva i </a:t>
                      </a:r>
                      <a:r>
                        <a:rPr lang="hr-HR" sz="1400" u="none" strike="noStrike" dirty="0" err="1">
                          <a:effectLst/>
                        </a:rPr>
                        <a:t>poboljšivača</a:t>
                      </a:r>
                      <a:r>
                        <a:rPr lang="hr-HR" sz="1400" u="none" strike="noStrike" dirty="0">
                          <a:effectLst/>
                        </a:rPr>
                        <a:t> tla</a:t>
                      </a:r>
                      <a:endParaRPr lang="hr-HR" sz="14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547947445"/>
                  </a:ext>
                </a:extLst>
              </a:tr>
              <a:tr h="284180">
                <a:tc>
                  <a:txBody>
                    <a:bodyPr/>
                    <a:lstStyle/>
                    <a:p>
                      <a:pPr algn="r" fontAlgn="b"/>
                      <a:r>
                        <a:rPr lang="hr-HR" sz="1400" b="1" u="none" strike="noStrike" dirty="0">
                          <a:solidFill>
                            <a:srgbClr val="EEF4FC"/>
                          </a:solidFill>
                          <a:effectLst/>
                        </a:rPr>
                        <a:t>UKUPNO</a:t>
                      </a:r>
                      <a:endParaRPr lang="hr-HR" sz="1400" b="1" i="0" u="none" strike="noStrike" dirty="0">
                        <a:solidFill>
                          <a:srgbClr val="EEF4FC"/>
                        </a:solidFill>
                        <a:effectLst/>
                        <a:latin typeface="Arial Narrow" panose="020B0606020202030204" pitchFamily="34" charset="0"/>
                      </a:endParaRPr>
                    </a:p>
                  </a:txBody>
                  <a:tcPr marL="9525" marR="9525" marT="9525" marB="0" anchor="b">
                    <a:solidFill>
                      <a:srgbClr val="114B87"/>
                    </a:solidFill>
                  </a:tcPr>
                </a:tc>
                <a:tc>
                  <a:txBody>
                    <a:bodyPr/>
                    <a:lstStyle/>
                    <a:p>
                      <a:pPr algn="ctr" fontAlgn="b"/>
                      <a:r>
                        <a:rPr lang="hr-HR" sz="1400" b="1" u="none" strike="noStrike" dirty="0">
                          <a:solidFill>
                            <a:srgbClr val="EEF4FC"/>
                          </a:solidFill>
                          <a:effectLst/>
                        </a:rPr>
                        <a:t>9.459.366,78</a:t>
                      </a:r>
                      <a:endParaRPr lang="hr-HR" sz="1400" b="1" i="0" u="none" strike="noStrike" dirty="0">
                        <a:solidFill>
                          <a:srgbClr val="EEF4FC"/>
                        </a:solidFill>
                        <a:effectLst/>
                        <a:latin typeface="Arial Narrow" panose="020B0606020202030204" pitchFamily="34" charset="0"/>
                      </a:endParaRPr>
                    </a:p>
                  </a:txBody>
                  <a:tcPr marL="9525" marR="9525" marT="9525" marB="0" anchor="b">
                    <a:solidFill>
                      <a:srgbClr val="114B87"/>
                    </a:solidFill>
                  </a:tcPr>
                </a:tc>
                <a:tc>
                  <a:txBody>
                    <a:bodyPr/>
                    <a:lstStyle/>
                    <a:p>
                      <a:pPr algn="l" fontAlgn="b"/>
                      <a:r>
                        <a:rPr lang="hr-HR" sz="1400" u="none" strike="noStrike" dirty="0">
                          <a:effectLst/>
                        </a:rPr>
                        <a:t> </a:t>
                      </a:r>
                      <a:endParaRPr lang="hr-H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1243181"/>
                  </a:ext>
                </a:extLst>
              </a:tr>
            </a:tbl>
          </a:graphicData>
        </a:graphic>
      </p:graphicFrame>
    </p:spTree>
    <p:extLst>
      <p:ext uri="{BB962C8B-B14F-4D97-AF65-F5344CB8AC3E}">
        <p14:creationId xmlns:p14="http://schemas.microsoft.com/office/powerpoint/2010/main" val="74421189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44B199-4816-4EFB-B386-362624052FAF}"/>
              </a:ext>
            </a:extLst>
          </p:cNvPr>
          <p:cNvSpPr>
            <a:spLocks noGrp="1"/>
          </p:cNvSpPr>
          <p:nvPr>
            <p:ph type="title"/>
          </p:nvPr>
        </p:nvSpPr>
        <p:spPr/>
        <p:txBody>
          <a:bodyPr>
            <a:normAutofit/>
          </a:bodyPr>
          <a:lstStyle/>
          <a:p>
            <a:r>
              <a:rPr lang="hr-HR" sz="3200" dirty="0">
                <a:latin typeface="+mn-lt"/>
              </a:rPr>
              <a:t>Strateški plan Zajedničke poljoprivredne politike 2023. – 2027.</a:t>
            </a:r>
            <a:endParaRPr lang="hr-HR" sz="3200" dirty="0"/>
          </a:p>
        </p:txBody>
      </p:sp>
      <p:graphicFrame>
        <p:nvGraphicFramePr>
          <p:cNvPr id="8" name="Dijagram 7">
            <a:extLst>
              <a:ext uri="{FF2B5EF4-FFF2-40B4-BE49-F238E27FC236}">
                <a16:creationId xmlns:a16="http://schemas.microsoft.com/office/drawing/2014/main" id="{91EDEF94-FA12-477B-A1E8-FE20BE11EC4A}"/>
              </a:ext>
            </a:extLst>
          </p:cNvPr>
          <p:cNvGraphicFramePr/>
          <p:nvPr>
            <p:extLst>
              <p:ext uri="{D42A27DB-BD31-4B8C-83A1-F6EECF244321}">
                <p14:modId xmlns:p14="http://schemas.microsoft.com/office/powerpoint/2010/main" val="1510413624"/>
              </p:ext>
            </p:extLst>
          </p:nvPr>
        </p:nvGraphicFramePr>
        <p:xfrm>
          <a:off x="838200" y="1631348"/>
          <a:ext cx="10713357" cy="3350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Slika 9">
            <a:extLst>
              <a:ext uri="{FF2B5EF4-FFF2-40B4-BE49-F238E27FC236}">
                <a16:creationId xmlns:a16="http://schemas.microsoft.com/office/drawing/2014/main" id="{2618E77A-CC1D-467F-808B-49EF2A4EA27B}"/>
              </a:ext>
            </a:extLst>
          </p:cNvPr>
          <p:cNvPicPr>
            <a:picLocks noChangeAspect="1"/>
          </p:cNvPicPr>
          <p:nvPr/>
        </p:nvPicPr>
        <p:blipFill>
          <a:blip r:embed="rId7"/>
          <a:stretch>
            <a:fillRect/>
          </a:stretch>
        </p:blipFill>
        <p:spPr>
          <a:xfrm>
            <a:off x="2846055" y="4401411"/>
            <a:ext cx="2255716" cy="1161389"/>
          </a:xfrm>
          <a:prstGeom prst="rect">
            <a:avLst/>
          </a:prstGeom>
        </p:spPr>
      </p:pic>
      <p:pic>
        <p:nvPicPr>
          <p:cNvPr id="12" name="Slika 11">
            <a:extLst>
              <a:ext uri="{FF2B5EF4-FFF2-40B4-BE49-F238E27FC236}">
                <a16:creationId xmlns:a16="http://schemas.microsoft.com/office/drawing/2014/main" id="{0664228D-62EC-4FFA-8809-FF19FD8FB294}"/>
              </a:ext>
            </a:extLst>
          </p:cNvPr>
          <p:cNvPicPr>
            <a:picLocks noChangeAspect="1"/>
          </p:cNvPicPr>
          <p:nvPr/>
        </p:nvPicPr>
        <p:blipFill>
          <a:blip r:embed="rId8"/>
          <a:stretch>
            <a:fillRect/>
          </a:stretch>
        </p:blipFill>
        <p:spPr>
          <a:xfrm>
            <a:off x="9345945" y="4401411"/>
            <a:ext cx="1774825" cy="1774825"/>
          </a:xfrm>
          <a:prstGeom prst="rect">
            <a:avLst/>
          </a:prstGeom>
        </p:spPr>
      </p:pic>
    </p:spTree>
    <p:extLst>
      <p:ext uri="{BB962C8B-B14F-4D97-AF65-F5344CB8AC3E}">
        <p14:creationId xmlns:p14="http://schemas.microsoft.com/office/powerpoint/2010/main" val="287845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lvl="0"/>
            <a:r>
              <a:rPr lang="hr-HR" sz="3600" dirty="0">
                <a:latin typeface="+mn-lt"/>
              </a:rPr>
              <a:t>Strateški plan Zajedničke poljoprivredne politike 2023. – 2027.</a:t>
            </a:r>
            <a:endParaRPr lang="en-GB" sz="3600" dirty="0">
              <a:latin typeface="+mn-lt"/>
            </a:endParaRPr>
          </a:p>
        </p:txBody>
      </p:sp>
      <p:graphicFrame>
        <p:nvGraphicFramePr>
          <p:cNvPr id="9" name="Dijagram 8">
            <a:extLst>
              <a:ext uri="{FF2B5EF4-FFF2-40B4-BE49-F238E27FC236}">
                <a16:creationId xmlns:a16="http://schemas.microsoft.com/office/drawing/2014/main" id="{D5208728-70DA-49EC-9663-2CF058E6AF75}"/>
              </a:ext>
            </a:extLst>
          </p:cNvPr>
          <p:cNvGraphicFramePr/>
          <p:nvPr>
            <p:extLst>
              <p:ext uri="{D42A27DB-BD31-4B8C-83A1-F6EECF244321}">
                <p14:modId xmlns:p14="http://schemas.microsoft.com/office/powerpoint/2010/main" val="1214559398"/>
              </p:ext>
            </p:extLst>
          </p:nvPr>
        </p:nvGraphicFramePr>
        <p:xfrm>
          <a:off x="-106401" y="1333012"/>
          <a:ext cx="9170888" cy="481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ravokutnik: zaobljeni kutovi 3">
            <a:extLst>
              <a:ext uri="{FF2B5EF4-FFF2-40B4-BE49-F238E27FC236}">
                <a16:creationId xmlns:a16="http://schemas.microsoft.com/office/drawing/2014/main" id="{34BEDCF3-82D3-4503-A2BF-50154E626283}"/>
              </a:ext>
            </a:extLst>
          </p:cNvPr>
          <p:cNvSpPr/>
          <p:nvPr/>
        </p:nvSpPr>
        <p:spPr>
          <a:xfrm>
            <a:off x="8862392" y="1816955"/>
            <a:ext cx="2693504" cy="96788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t>INTERNET OF THINGS</a:t>
            </a:r>
          </a:p>
        </p:txBody>
      </p:sp>
    </p:spTree>
    <p:extLst>
      <p:ext uri="{BB962C8B-B14F-4D97-AF65-F5344CB8AC3E}">
        <p14:creationId xmlns:p14="http://schemas.microsoft.com/office/powerpoint/2010/main" val="282466047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2902" y="253106"/>
            <a:ext cx="11171903" cy="967886"/>
          </a:xfrm>
        </p:spPr>
        <p:txBody>
          <a:bodyPr>
            <a:normAutofit fontScale="90000"/>
          </a:bodyPr>
          <a:lstStyle/>
          <a:p>
            <a:pPr lvl="0"/>
            <a:r>
              <a:rPr lang="hr-HR" sz="3200" dirty="0">
                <a:latin typeface="+mn-lt"/>
              </a:rPr>
              <a:t>Slijedeći koraci </a:t>
            </a:r>
            <a:r>
              <a:rPr lang="en-GB" sz="3200" dirty="0">
                <a:latin typeface="+mn-lt"/>
              </a:rPr>
              <a:t>– </a:t>
            </a:r>
            <a:r>
              <a:rPr lang="hr-HR" sz="3200" dirty="0">
                <a:latin typeface="+mn-lt"/>
              </a:rPr>
              <a:t>poticanje digitalne tranzicije i inovacija u poljoprivredi</a:t>
            </a:r>
            <a:endParaRPr lang="en-GB" sz="3200" dirty="0">
              <a:latin typeface="+mn-lt"/>
            </a:endParaRPr>
          </a:p>
        </p:txBody>
      </p:sp>
      <p:pic>
        <p:nvPicPr>
          <p:cNvPr id="5" name="Slika 4">
            <a:extLst>
              <a:ext uri="{FF2B5EF4-FFF2-40B4-BE49-F238E27FC236}">
                <a16:creationId xmlns:a16="http://schemas.microsoft.com/office/drawing/2014/main" id="{DC995231-0D62-422D-A0F5-8FDE63E258D1}"/>
              </a:ext>
            </a:extLst>
          </p:cNvPr>
          <p:cNvPicPr>
            <a:picLocks noChangeAspect="1"/>
          </p:cNvPicPr>
          <p:nvPr/>
        </p:nvPicPr>
        <p:blipFill>
          <a:blip r:embed="rId3"/>
          <a:stretch>
            <a:fillRect/>
          </a:stretch>
        </p:blipFill>
        <p:spPr>
          <a:xfrm>
            <a:off x="0" y="1219200"/>
            <a:ext cx="12192000" cy="5112026"/>
          </a:xfrm>
          <a:prstGeom prst="rect">
            <a:avLst/>
          </a:prstGeom>
        </p:spPr>
      </p:pic>
      <p:sp>
        <p:nvSpPr>
          <p:cNvPr id="6" name="TekstniOkvir 5">
            <a:extLst>
              <a:ext uri="{FF2B5EF4-FFF2-40B4-BE49-F238E27FC236}">
                <a16:creationId xmlns:a16="http://schemas.microsoft.com/office/drawing/2014/main" id="{00D62A64-C5C6-47F8-949C-CD19184E423A}"/>
              </a:ext>
            </a:extLst>
          </p:cNvPr>
          <p:cNvSpPr txBox="1"/>
          <p:nvPr/>
        </p:nvSpPr>
        <p:spPr>
          <a:xfrm>
            <a:off x="9596284" y="2828162"/>
            <a:ext cx="2595716" cy="400110"/>
          </a:xfrm>
          <a:prstGeom prst="rect">
            <a:avLst/>
          </a:prstGeom>
          <a:noFill/>
        </p:spPr>
        <p:txBody>
          <a:bodyPr wrap="square" rtlCol="0">
            <a:spAutoFit/>
          </a:bodyPr>
          <a:lstStyle/>
          <a:p>
            <a:r>
              <a:rPr lang="hr-HR" sz="2000" b="1" dirty="0">
                <a:solidFill>
                  <a:srgbClr val="EEF4FC"/>
                </a:solidFill>
              </a:rPr>
              <a:t>PAMETNA SELA</a:t>
            </a:r>
          </a:p>
        </p:txBody>
      </p:sp>
      <p:sp>
        <p:nvSpPr>
          <p:cNvPr id="7" name="TekstniOkvir 6">
            <a:extLst>
              <a:ext uri="{FF2B5EF4-FFF2-40B4-BE49-F238E27FC236}">
                <a16:creationId xmlns:a16="http://schemas.microsoft.com/office/drawing/2014/main" id="{B652E840-0280-45A9-88E6-1E315E141E29}"/>
              </a:ext>
            </a:extLst>
          </p:cNvPr>
          <p:cNvSpPr txBox="1"/>
          <p:nvPr/>
        </p:nvSpPr>
        <p:spPr>
          <a:xfrm>
            <a:off x="6422741" y="2277297"/>
            <a:ext cx="1907458" cy="400110"/>
          </a:xfrm>
          <a:prstGeom prst="rect">
            <a:avLst/>
          </a:prstGeom>
          <a:noFill/>
        </p:spPr>
        <p:txBody>
          <a:bodyPr wrap="square" rtlCol="0">
            <a:spAutoFit/>
          </a:bodyPr>
          <a:lstStyle/>
          <a:p>
            <a:r>
              <a:rPr lang="hr-HR" sz="2000" b="1" dirty="0">
                <a:solidFill>
                  <a:srgbClr val="EEF4FC"/>
                </a:solidFill>
              </a:rPr>
              <a:t>AKIS </a:t>
            </a:r>
          </a:p>
        </p:txBody>
      </p:sp>
      <p:sp>
        <p:nvSpPr>
          <p:cNvPr id="8" name="TekstniOkvir 7">
            <a:extLst>
              <a:ext uri="{FF2B5EF4-FFF2-40B4-BE49-F238E27FC236}">
                <a16:creationId xmlns:a16="http://schemas.microsoft.com/office/drawing/2014/main" id="{994DFF8A-3C07-4E26-A540-D23D2F9807C2}"/>
              </a:ext>
            </a:extLst>
          </p:cNvPr>
          <p:cNvSpPr txBox="1"/>
          <p:nvPr/>
        </p:nvSpPr>
        <p:spPr>
          <a:xfrm>
            <a:off x="7263968" y="3575158"/>
            <a:ext cx="4300837" cy="400110"/>
          </a:xfrm>
          <a:prstGeom prst="rect">
            <a:avLst/>
          </a:prstGeom>
          <a:noFill/>
        </p:spPr>
        <p:txBody>
          <a:bodyPr wrap="square" rtlCol="0">
            <a:spAutoFit/>
          </a:bodyPr>
          <a:lstStyle/>
          <a:p>
            <a:r>
              <a:rPr lang="hr-HR" sz="2000" b="1" dirty="0">
                <a:solidFill>
                  <a:srgbClr val="EEF4FC"/>
                </a:solidFill>
              </a:rPr>
              <a:t>DIGITALNE VJEŠTINE I KOMPETENCIJE</a:t>
            </a:r>
          </a:p>
        </p:txBody>
      </p:sp>
      <p:sp>
        <p:nvSpPr>
          <p:cNvPr id="10" name="TekstniOkvir 9">
            <a:extLst>
              <a:ext uri="{FF2B5EF4-FFF2-40B4-BE49-F238E27FC236}">
                <a16:creationId xmlns:a16="http://schemas.microsoft.com/office/drawing/2014/main" id="{4EC01AC4-2D19-4A30-ADC9-B9352C5863D5}"/>
              </a:ext>
            </a:extLst>
          </p:cNvPr>
          <p:cNvSpPr txBox="1"/>
          <p:nvPr/>
        </p:nvSpPr>
        <p:spPr>
          <a:xfrm>
            <a:off x="9414387" y="4941979"/>
            <a:ext cx="2595716" cy="400110"/>
          </a:xfrm>
          <a:prstGeom prst="rect">
            <a:avLst/>
          </a:prstGeom>
          <a:noFill/>
        </p:spPr>
        <p:txBody>
          <a:bodyPr wrap="square" rtlCol="0">
            <a:spAutoFit/>
          </a:bodyPr>
          <a:lstStyle/>
          <a:p>
            <a:r>
              <a:rPr lang="hr-HR" sz="2000" b="1" dirty="0">
                <a:solidFill>
                  <a:srgbClr val="EEF4FC"/>
                </a:solidFill>
              </a:rPr>
              <a:t>FAB LAB-OVI</a:t>
            </a:r>
          </a:p>
        </p:txBody>
      </p:sp>
    </p:spTree>
    <p:extLst>
      <p:ext uri="{BB962C8B-B14F-4D97-AF65-F5344CB8AC3E}">
        <p14:creationId xmlns:p14="http://schemas.microsoft.com/office/powerpoint/2010/main" val="407499827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ctrTitle"/>
          </p:nvPr>
        </p:nvSpPr>
        <p:spPr>
          <a:xfrm>
            <a:off x="1524000" y="3014435"/>
            <a:ext cx="9144000" cy="1246334"/>
          </a:xfrm>
        </p:spPr>
        <p:txBody>
          <a:bodyPr>
            <a:normAutofit/>
          </a:bodyPr>
          <a:lstStyle/>
          <a:p>
            <a:r>
              <a:rPr lang="hr-HR"/>
              <a:t>HVALA NA PAŽNJI!</a:t>
            </a:r>
            <a:endParaRPr lang="hr-HR" sz="2700"/>
          </a:p>
        </p:txBody>
      </p:sp>
      <p:sp>
        <p:nvSpPr>
          <p:cNvPr id="3" name="TekstniOkvir 2">
            <a:extLst>
              <a:ext uri="{FF2B5EF4-FFF2-40B4-BE49-F238E27FC236}">
                <a16:creationId xmlns:a16="http://schemas.microsoft.com/office/drawing/2014/main" id="{7E9781C5-DC7F-407E-B4D8-0947CB88CCF4}"/>
              </a:ext>
            </a:extLst>
          </p:cNvPr>
          <p:cNvSpPr txBox="1"/>
          <p:nvPr/>
        </p:nvSpPr>
        <p:spPr>
          <a:xfrm>
            <a:off x="2214664" y="5389178"/>
            <a:ext cx="8242570" cy="784830"/>
          </a:xfrm>
          <a:prstGeom prst="rect">
            <a:avLst/>
          </a:prstGeom>
          <a:noFill/>
        </p:spPr>
        <p:txBody>
          <a:bodyPr wrap="square" rtlCol="0">
            <a:spAutoFit/>
          </a:bodyPr>
          <a:lstStyle/>
          <a:p>
            <a:pPr algn="ctr">
              <a:spcBef>
                <a:spcPts val="600"/>
              </a:spcBef>
            </a:pPr>
            <a:r>
              <a:rPr lang="hr-HR" sz="2000" b="1" dirty="0">
                <a:solidFill>
                  <a:schemeClr val="bg1"/>
                </a:solidFill>
                <a:latin typeface="Arial" panose="020B0604020202020204" pitchFamily="34" charset="0"/>
                <a:cs typeface="Arial" panose="020B0604020202020204" pitchFamily="34" charset="0"/>
              </a:rPr>
              <a:t>www.poljoprivreda.gov.hr</a:t>
            </a:r>
          </a:p>
          <a:p>
            <a:pPr algn="ctr">
              <a:spcBef>
                <a:spcPts val="600"/>
              </a:spcBef>
            </a:pPr>
            <a:r>
              <a:rPr lang="hr-HR" sz="2000" b="1" dirty="0">
                <a:solidFill>
                  <a:schemeClr val="bg1"/>
                </a:solidFill>
                <a:latin typeface="Arial" panose="020B0604020202020204" pitchFamily="34" charset="0"/>
                <a:cs typeface="Arial" panose="020B0604020202020204" pitchFamily="34" charset="0"/>
              </a:rPr>
              <a:t>www.ruralnirazvoj.hr</a:t>
            </a:r>
          </a:p>
        </p:txBody>
      </p:sp>
      <p:pic>
        <p:nvPicPr>
          <p:cNvPr id="6" name="Slika 5">
            <a:extLst>
              <a:ext uri="{FF2B5EF4-FFF2-40B4-BE49-F238E27FC236}">
                <a16:creationId xmlns:a16="http://schemas.microsoft.com/office/drawing/2014/main" id="{CB28CC34-7EFB-405C-9886-767A46ABC627}"/>
              </a:ext>
            </a:extLst>
          </p:cNvPr>
          <p:cNvPicPr>
            <a:picLocks noChangeAspect="1"/>
          </p:cNvPicPr>
          <p:nvPr/>
        </p:nvPicPr>
        <p:blipFill>
          <a:blip r:embed="rId2"/>
          <a:stretch>
            <a:fillRect/>
          </a:stretch>
        </p:blipFill>
        <p:spPr>
          <a:xfrm>
            <a:off x="2438400" y="723976"/>
            <a:ext cx="7315200" cy="1162050"/>
          </a:xfrm>
          <a:prstGeom prst="rect">
            <a:avLst/>
          </a:prstGeom>
        </p:spPr>
      </p:pic>
    </p:spTree>
    <p:extLst>
      <p:ext uri="{BB962C8B-B14F-4D97-AF65-F5344CB8AC3E}">
        <p14:creationId xmlns:p14="http://schemas.microsoft.com/office/powerpoint/2010/main" val="1798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zervirano mjesto teksta 8"/>
          <p:cNvSpPr>
            <a:spLocks noGrp="1"/>
          </p:cNvSpPr>
          <p:nvPr>
            <p:ph type="body" sz="quarter" idx="13"/>
          </p:nvPr>
        </p:nvSpPr>
        <p:spPr/>
        <p:txBody>
          <a:bodyPr/>
          <a:lstStyle/>
          <a:p>
            <a:pPr algn="l">
              <a:lnSpc>
                <a:spcPct val="150000"/>
              </a:lnSpc>
            </a:pPr>
            <a:r>
              <a:rPr lang="hr-HR" b="1"/>
              <a:t>Proizvoditi veću količinu visokokvalitetne hrane po konkurentnim cijenama, održivo upravljati prirodnim resursima u promjenjivim klimatskim uvjetima te doprinijeti poboljšanju kvalitete života i povećanju zaposlenosti u ruralnim područjima.</a:t>
            </a:r>
          </a:p>
          <a:p>
            <a:pPr algn="l"/>
            <a:endParaRPr lang="hr-HR" b="1"/>
          </a:p>
        </p:txBody>
      </p:sp>
      <p:sp>
        <p:nvSpPr>
          <p:cNvPr id="10" name="Rezervirano mjesto teksta 9"/>
          <p:cNvSpPr>
            <a:spLocks noGrp="1"/>
          </p:cNvSpPr>
          <p:nvPr>
            <p:ph type="body" sz="quarter" idx="19"/>
          </p:nvPr>
        </p:nvSpPr>
        <p:spPr/>
        <p:txBody>
          <a:bodyPr>
            <a:noAutofit/>
          </a:bodyPr>
          <a:lstStyle/>
          <a:p>
            <a:r>
              <a:rPr lang="hr-HR" sz="4000"/>
              <a:t>Vizija hrvatske poljoprivrede</a:t>
            </a:r>
          </a:p>
        </p:txBody>
      </p:sp>
    </p:spTree>
    <p:extLst>
      <p:ext uri="{BB962C8B-B14F-4D97-AF65-F5344CB8AC3E}">
        <p14:creationId xmlns:p14="http://schemas.microsoft.com/office/powerpoint/2010/main" val="102663522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hr-HR"/>
              <a:t>Potencijali i prednosti sektora</a:t>
            </a:r>
          </a:p>
        </p:txBody>
      </p:sp>
      <p:sp>
        <p:nvSpPr>
          <p:cNvPr id="7" name="Rezervirano mjesto sadržaja 6"/>
          <p:cNvSpPr>
            <a:spLocks noGrp="1"/>
          </p:cNvSpPr>
          <p:nvPr>
            <p:ph idx="1"/>
          </p:nvPr>
        </p:nvSpPr>
        <p:spPr>
          <a:xfrm>
            <a:off x="838200" y="1825625"/>
            <a:ext cx="6493625" cy="4351338"/>
          </a:xfrm>
        </p:spPr>
        <p:txBody>
          <a:bodyPr>
            <a:normAutofit/>
          </a:bodyPr>
          <a:lstStyle/>
          <a:p>
            <a:r>
              <a:rPr lang="hr-HR" sz="2400"/>
              <a:t>Raznoliki </a:t>
            </a:r>
            <a:r>
              <a:rPr lang="hr-HR" sz="2400" err="1"/>
              <a:t>agro</a:t>
            </a:r>
            <a:r>
              <a:rPr lang="hr-HR" sz="2400"/>
              <a:t>-ekološki uvjeti za proizvodnju</a:t>
            </a:r>
          </a:p>
          <a:p>
            <a:r>
              <a:rPr lang="hr-HR" sz="2400"/>
              <a:t>Neograničen pristup tržištu EU</a:t>
            </a:r>
          </a:p>
          <a:p>
            <a:r>
              <a:rPr lang="hr-HR" sz="2400"/>
              <a:t>Mogućnosti financiranja iz proračuna EU</a:t>
            </a:r>
          </a:p>
          <a:p>
            <a:r>
              <a:rPr lang="hr-HR" sz="2400"/>
              <a:t>Dobra cestovna infrastruktura</a:t>
            </a:r>
          </a:p>
          <a:p>
            <a:r>
              <a:rPr lang="hr-HR" sz="2400"/>
              <a:t>Uska povezanost s brojnim drugim sektorima</a:t>
            </a:r>
          </a:p>
        </p:txBody>
      </p:sp>
      <p:sp>
        <p:nvSpPr>
          <p:cNvPr id="9" name="Strelica gore 8"/>
          <p:cNvSpPr/>
          <p:nvPr/>
        </p:nvSpPr>
        <p:spPr>
          <a:xfrm>
            <a:off x="5412971" y="3219747"/>
            <a:ext cx="2528177" cy="2485679"/>
          </a:xfrm>
          <a:prstGeom prst="upArrow">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1400">
              <a:solidFill>
                <a:schemeClr val="bg1"/>
              </a:solidFill>
            </a:endParaRPr>
          </a:p>
        </p:txBody>
      </p:sp>
      <p:sp>
        <p:nvSpPr>
          <p:cNvPr id="11" name="Strelica gore 10"/>
          <p:cNvSpPr/>
          <p:nvPr/>
        </p:nvSpPr>
        <p:spPr>
          <a:xfrm>
            <a:off x="7622771" y="2660074"/>
            <a:ext cx="2746523" cy="3067570"/>
          </a:xfrm>
          <a:prstGeom prst="upArrow">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1400">
              <a:solidFill>
                <a:schemeClr val="bg1"/>
              </a:solidFill>
            </a:endParaRPr>
          </a:p>
        </p:txBody>
      </p:sp>
      <p:sp>
        <p:nvSpPr>
          <p:cNvPr id="12" name="Strelica gore 11"/>
          <p:cNvSpPr/>
          <p:nvPr/>
        </p:nvSpPr>
        <p:spPr>
          <a:xfrm>
            <a:off x="9019309" y="3491344"/>
            <a:ext cx="2512105" cy="2234039"/>
          </a:xfrm>
          <a:prstGeom prst="upArrow">
            <a:avLst/>
          </a:prstGeom>
          <a:solidFill>
            <a:srgbClr val="114B8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1400">
              <a:solidFill>
                <a:schemeClr val="bg1"/>
              </a:solidFill>
            </a:endParaRPr>
          </a:p>
        </p:txBody>
      </p:sp>
      <p:sp>
        <p:nvSpPr>
          <p:cNvPr id="10" name="Strelica gore 9"/>
          <p:cNvSpPr/>
          <p:nvPr/>
        </p:nvSpPr>
        <p:spPr>
          <a:xfrm>
            <a:off x="6620807" y="4278833"/>
            <a:ext cx="2619065" cy="2027656"/>
          </a:xfrm>
          <a:prstGeom prst="upArrow">
            <a:avLst/>
          </a:prstGeom>
          <a:solidFill>
            <a:srgbClr val="114B8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1400">
              <a:solidFill>
                <a:schemeClr val="bg1"/>
              </a:solidFill>
            </a:endParaRPr>
          </a:p>
        </p:txBody>
      </p:sp>
      <p:sp>
        <p:nvSpPr>
          <p:cNvPr id="13" name="TekstniOkvir 12"/>
          <p:cNvSpPr txBox="1"/>
          <p:nvPr/>
        </p:nvSpPr>
        <p:spPr>
          <a:xfrm>
            <a:off x="6068291" y="3890356"/>
            <a:ext cx="1197033" cy="1261884"/>
          </a:xfrm>
          <a:prstGeom prst="rect">
            <a:avLst/>
          </a:prstGeom>
          <a:noFill/>
        </p:spPr>
        <p:txBody>
          <a:bodyPr wrap="square" rtlCol="0">
            <a:spAutoFit/>
          </a:bodyPr>
          <a:lstStyle/>
          <a:p>
            <a:pPr algn="ctr"/>
            <a:r>
              <a:rPr lang="hr-HR" sz="2800" b="1">
                <a:solidFill>
                  <a:schemeClr val="bg1"/>
                </a:solidFill>
                <a:latin typeface="Arial" panose="020B0604020202020204" pitchFamily="34" charset="0"/>
                <a:cs typeface="Arial" panose="020B0604020202020204" pitchFamily="34" charset="0"/>
              </a:rPr>
              <a:t>3,9%</a:t>
            </a:r>
          </a:p>
          <a:p>
            <a:pPr algn="ctr"/>
            <a:r>
              <a:rPr lang="hr-HR" sz="1200">
                <a:latin typeface="Arial" panose="020B0604020202020204" pitchFamily="34" charset="0"/>
                <a:cs typeface="Arial" panose="020B0604020202020204" pitchFamily="34" charset="0"/>
              </a:rPr>
              <a:t>Udio poljoprivrede u BDP-u</a:t>
            </a:r>
          </a:p>
          <a:p>
            <a:pPr algn="ctr"/>
            <a:endParaRPr lang="hr-HR" sz="1200">
              <a:latin typeface="Arial" panose="020B0604020202020204" pitchFamily="34" charset="0"/>
              <a:cs typeface="Arial" panose="020B0604020202020204" pitchFamily="34" charset="0"/>
            </a:endParaRPr>
          </a:p>
        </p:txBody>
      </p:sp>
      <p:sp>
        <p:nvSpPr>
          <p:cNvPr id="15" name="TekstniOkvir 14"/>
          <p:cNvSpPr txBox="1"/>
          <p:nvPr/>
        </p:nvSpPr>
        <p:spPr>
          <a:xfrm>
            <a:off x="7309657" y="4926188"/>
            <a:ext cx="1197033" cy="1077218"/>
          </a:xfrm>
          <a:prstGeom prst="rect">
            <a:avLst/>
          </a:prstGeom>
          <a:noFill/>
        </p:spPr>
        <p:txBody>
          <a:bodyPr wrap="square" rtlCol="0">
            <a:spAutoFit/>
          </a:bodyPr>
          <a:lstStyle/>
          <a:p>
            <a:pPr algn="ctr"/>
            <a:r>
              <a:rPr lang="hr-HR" sz="2800" b="1">
                <a:solidFill>
                  <a:schemeClr val="bg1"/>
                </a:solidFill>
                <a:latin typeface="Arial" panose="020B0604020202020204" pitchFamily="34" charset="0"/>
                <a:cs typeface="Arial" panose="020B0604020202020204" pitchFamily="34" charset="0"/>
              </a:rPr>
              <a:t>3,3%</a:t>
            </a:r>
          </a:p>
          <a:p>
            <a:pPr algn="ctr"/>
            <a:r>
              <a:rPr lang="hr-HR" sz="1200">
                <a:solidFill>
                  <a:schemeClr val="bg1"/>
                </a:solidFill>
                <a:latin typeface="Arial" panose="020B0604020202020204" pitchFamily="34" charset="0"/>
                <a:cs typeface="Arial" panose="020B0604020202020204" pitchFamily="34" charset="0"/>
              </a:rPr>
              <a:t>Udio prerade u BDV-u</a:t>
            </a:r>
          </a:p>
          <a:p>
            <a:pPr algn="ctr"/>
            <a:endParaRPr lang="hr-HR" sz="1200">
              <a:latin typeface="Arial" panose="020B0604020202020204" pitchFamily="34" charset="0"/>
              <a:cs typeface="Arial" panose="020B0604020202020204" pitchFamily="34" charset="0"/>
            </a:endParaRPr>
          </a:p>
        </p:txBody>
      </p:sp>
      <p:sp>
        <p:nvSpPr>
          <p:cNvPr id="16" name="TekstniOkvir 15"/>
          <p:cNvSpPr txBox="1"/>
          <p:nvPr/>
        </p:nvSpPr>
        <p:spPr>
          <a:xfrm>
            <a:off x="8409986" y="3020241"/>
            <a:ext cx="1197033" cy="1446550"/>
          </a:xfrm>
          <a:prstGeom prst="rect">
            <a:avLst/>
          </a:prstGeom>
          <a:noFill/>
        </p:spPr>
        <p:txBody>
          <a:bodyPr wrap="square" rtlCol="0">
            <a:spAutoFit/>
          </a:bodyPr>
          <a:lstStyle/>
          <a:p>
            <a:pPr algn="ctr"/>
            <a:r>
              <a:rPr lang="hr-HR" sz="2800" b="1">
                <a:solidFill>
                  <a:schemeClr val="bg1"/>
                </a:solidFill>
                <a:latin typeface="Arial" panose="020B0604020202020204" pitchFamily="34" charset="0"/>
                <a:cs typeface="Arial" panose="020B0604020202020204" pitchFamily="34" charset="0"/>
              </a:rPr>
              <a:t>7,5%</a:t>
            </a:r>
            <a:endParaRPr lang="hr-HR" sz="1000" b="1">
              <a:solidFill>
                <a:schemeClr val="bg1"/>
              </a:solidFill>
              <a:latin typeface="Arial" panose="020B0604020202020204" pitchFamily="34" charset="0"/>
              <a:cs typeface="Arial" panose="020B0604020202020204" pitchFamily="34" charset="0"/>
            </a:endParaRPr>
          </a:p>
          <a:p>
            <a:pPr algn="ctr"/>
            <a:r>
              <a:rPr lang="hr-HR" sz="1200">
                <a:latin typeface="Arial" panose="020B0604020202020204" pitchFamily="34" charset="0"/>
                <a:cs typeface="Arial" panose="020B0604020202020204" pitchFamily="34" charset="0"/>
              </a:rPr>
              <a:t>Udio poljoprivrede u ukupno zaposlenima</a:t>
            </a:r>
          </a:p>
          <a:p>
            <a:pPr algn="ctr"/>
            <a:endParaRPr lang="hr-HR" sz="1200">
              <a:latin typeface="Arial" panose="020B0604020202020204" pitchFamily="34" charset="0"/>
              <a:cs typeface="Arial" panose="020B0604020202020204" pitchFamily="34" charset="0"/>
            </a:endParaRPr>
          </a:p>
        </p:txBody>
      </p:sp>
      <p:sp>
        <p:nvSpPr>
          <p:cNvPr id="17" name="TekstniOkvir 16"/>
          <p:cNvSpPr txBox="1"/>
          <p:nvPr/>
        </p:nvSpPr>
        <p:spPr>
          <a:xfrm>
            <a:off x="9641099" y="4276611"/>
            <a:ext cx="1197033" cy="1077218"/>
          </a:xfrm>
          <a:prstGeom prst="rect">
            <a:avLst/>
          </a:prstGeom>
          <a:noFill/>
        </p:spPr>
        <p:txBody>
          <a:bodyPr wrap="square" rtlCol="0">
            <a:spAutoFit/>
          </a:bodyPr>
          <a:lstStyle/>
          <a:p>
            <a:pPr algn="ctr"/>
            <a:r>
              <a:rPr lang="hr-HR" sz="2800" b="1">
                <a:solidFill>
                  <a:schemeClr val="bg1"/>
                </a:solidFill>
                <a:latin typeface="Arial" panose="020B0604020202020204" pitchFamily="34" charset="0"/>
                <a:cs typeface="Arial" panose="020B0604020202020204" pitchFamily="34" charset="0"/>
              </a:rPr>
              <a:t>43%</a:t>
            </a:r>
          </a:p>
          <a:p>
            <a:pPr algn="ctr"/>
            <a:r>
              <a:rPr lang="hr-HR" sz="1200">
                <a:solidFill>
                  <a:schemeClr val="bg1"/>
                </a:solidFill>
                <a:latin typeface="Arial" panose="020B0604020202020204" pitchFamily="34" charset="0"/>
                <a:cs typeface="Arial" panose="020B0604020202020204" pitchFamily="34" charset="0"/>
              </a:rPr>
              <a:t>Udio ruralnog u ukupnom stanovništvu</a:t>
            </a:r>
          </a:p>
        </p:txBody>
      </p:sp>
    </p:spTree>
    <p:extLst>
      <p:ext uri="{BB962C8B-B14F-4D97-AF65-F5344CB8AC3E}">
        <p14:creationId xmlns:p14="http://schemas.microsoft.com/office/powerpoint/2010/main" val="244227993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hr-HR" dirty="0"/>
              <a:t>Strateški ciljevi</a:t>
            </a:r>
          </a:p>
        </p:txBody>
      </p:sp>
      <p:sp>
        <p:nvSpPr>
          <p:cNvPr id="4" name="TextBox 10">
            <a:extLst>
              <a:ext uri="{FF2B5EF4-FFF2-40B4-BE49-F238E27FC236}">
                <a16:creationId xmlns:a16="http://schemas.microsoft.com/office/drawing/2014/main" id="{DE572087-A993-4923-BD16-69225D803A88}"/>
              </a:ext>
            </a:extLst>
          </p:cNvPr>
          <p:cNvSpPr txBox="1"/>
          <p:nvPr/>
        </p:nvSpPr>
        <p:spPr>
          <a:xfrm>
            <a:off x="1182293" y="3345685"/>
            <a:ext cx="9734550" cy="2031325"/>
          </a:xfrm>
          <a:prstGeom prst="rect">
            <a:avLst/>
          </a:prstGeom>
          <a:solidFill>
            <a:schemeClr val="tx2">
              <a:lumMod val="40000"/>
              <a:lumOff val="60000"/>
            </a:schemeClr>
          </a:solidFill>
          <a:ln w="28575">
            <a:solidFill>
              <a:srgbClr val="114B87"/>
            </a:solidFill>
            <a:prstDash val="lgDash"/>
          </a:ln>
        </p:spPr>
        <p:txBody>
          <a:bodyPr wrap="square" rtlCol="0">
            <a:spAutoFit/>
          </a:bodyPr>
          <a:lstStyle/>
          <a:p>
            <a:pPr defTabSz="457200"/>
            <a:endParaRPr lang="en-US" dirty="0">
              <a:solidFill>
                <a:prstClr val="black"/>
              </a:solidFill>
            </a:endParaRPr>
          </a:p>
          <a:p>
            <a:pPr defTabSz="457200"/>
            <a:endParaRPr lang="en-US" dirty="0">
              <a:solidFill>
                <a:prstClr val="black"/>
              </a:solidFill>
            </a:endParaRPr>
          </a:p>
          <a:p>
            <a:pPr algn="ctr" defTabSz="457200"/>
            <a:endParaRPr lang="en-US" sz="2000" b="1" dirty="0">
              <a:solidFill>
                <a:srgbClr val="097BAF">
                  <a:lumMod val="75000"/>
                </a:srgbClr>
              </a:solidFill>
            </a:endParaRPr>
          </a:p>
          <a:p>
            <a:pPr algn="ctr" defTabSz="457200"/>
            <a:r>
              <a:rPr lang="hr-HR" sz="3200" b="1" dirty="0">
                <a:solidFill>
                  <a:srgbClr val="114B87"/>
                </a:solidFill>
              </a:rPr>
              <a:t>Strateški cilj 4.</a:t>
            </a:r>
          </a:p>
          <a:p>
            <a:pPr algn="ctr" defTabSz="457200"/>
            <a:r>
              <a:rPr lang="hr-HR" sz="2000" b="1" i="1" dirty="0">
                <a:solidFill>
                  <a:srgbClr val="114B87"/>
                </a:solidFill>
              </a:rPr>
              <a:t>Poticanje inovacija u poljoprivredno-prehrambenom sektoru</a:t>
            </a:r>
          </a:p>
          <a:p>
            <a:pPr algn="ctr" defTabSz="457200"/>
            <a:r>
              <a:rPr lang="hr-HR" b="1" i="1" dirty="0">
                <a:solidFill>
                  <a:prstClr val="black"/>
                </a:solidFill>
              </a:rPr>
              <a:t> </a:t>
            </a:r>
            <a:endParaRPr lang="en-US" sz="2000" b="1" dirty="0">
              <a:solidFill>
                <a:srgbClr val="097BAF">
                  <a:lumMod val="75000"/>
                </a:srgbClr>
              </a:solidFill>
            </a:endParaRPr>
          </a:p>
        </p:txBody>
      </p:sp>
      <p:sp>
        <p:nvSpPr>
          <p:cNvPr id="5" name="TextBox 7">
            <a:extLst>
              <a:ext uri="{FF2B5EF4-FFF2-40B4-BE49-F238E27FC236}">
                <a16:creationId xmlns:a16="http://schemas.microsoft.com/office/drawing/2014/main" id="{E3F6E1C0-9C86-4993-ABA6-48F830A988DE}"/>
              </a:ext>
            </a:extLst>
          </p:cNvPr>
          <p:cNvSpPr txBox="1"/>
          <p:nvPr/>
        </p:nvSpPr>
        <p:spPr>
          <a:xfrm>
            <a:off x="1457325" y="2074783"/>
            <a:ext cx="2676525" cy="1908215"/>
          </a:xfrm>
          <a:prstGeom prst="rect">
            <a:avLst/>
          </a:prstGeom>
          <a:solidFill>
            <a:srgbClr val="114B87"/>
          </a:solidFill>
          <a:ln w="38100">
            <a:noFill/>
          </a:ln>
        </p:spPr>
        <p:txBody>
          <a:bodyPr wrap="square" rtlCol="0">
            <a:spAutoFit/>
          </a:bodyPr>
          <a:lstStyle/>
          <a:p>
            <a:pPr algn="ctr" defTabSz="457200"/>
            <a:r>
              <a:rPr lang="hr-HR" sz="2800" b="1" dirty="0">
                <a:solidFill>
                  <a:schemeClr val="bg1"/>
                </a:solidFill>
              </a:rPr>
              <a:t>Strateški cilj 1.</a:t>
            </a:r>
            <a:endParaRPr lang="en-US" sz="2800" b="1" dirty="0">
              <a:solidFill>
                <a:schemeClr val="bg1"/>
              </a:solidFill>
            </a:endParaRPr>
          </a:p>
          <a:p>
            <a:pPr algn="ctr" defTabSz="457200"/>
            <a:endParaRPr lang="hr-HR" b="1" i="1" dirty="0">
              <a:solidFill>
                <a:schemeClr val="bg1"/>
              </a:solidFill>
            </a:endParaRPr>
          </a:p>
          <a:p>
            <a:pPr algn="ctr" defTabSz="457200"/>
            <a:r>
              <a:rPr lang="hr-HR" b="1" i="1" dirty="0">
                <a:solidFill>
                  <a:schemeClr val="bg1"/>
                </a:solidFill>
              </a:rPr>
              <a:t>Povećanje produktivnosti i  konkurentnosti poljoprivredno-prehrambenog sektora</a:t>
            </a:r>
            <a:endParaRPr lang="en-US" b="1" i="1" dirty="0">
              <a:solidFill>
                <a:schemeClr val="bg1"/>
              </a:solidFill>
            </a:endParaRPr>
          </a:p>
        </p:txBody>
      </p:sp>
      <p:sp>
        <p:nvSpPr>
          <p:cNvPr id="6" name="TextBox 8">
            <a:extLst>
              <a:ext uri="{FF2B5EF4-FFF2-40B4-BE49-F238E27FC236}">
                <a16:creationId xmlns:a16="http://schemas.microsoft.com/office/drawing/2014/main" id="{DA6BE634-2604-44D6-BC4B-41D676504476}"/>
              </a:ext>
            </a:extLst>
          </p:cNvPr>
          <p:cNvSpPr txBox="1"/>
          <p:nvPr/>
        </p:nvSpPr>
        <p:spPr>
          <a:xfrm>
            <a:off x="4608911" y="2074783"/>
            <a:ext cx="2881314" cy="1908215"/>
          </a:xfrm>
          <a:prstGeom prst="rect">
            <a:avLst/>
          </a:prstGeom>
          <a:solidFill>
            <a:srgbClr val="114B87"/>
          </a:solidFill>
          <a:ln w="38100">
            <a:noFill/>
          </a:ln>
        </p:spPr>
        <p:txBody>
          <a:bodyPr wrap="square" rtlCol="0">
            <a:spAutoFit/>
          </a:bodyPr>
          <a:lstStyle/>
          <a:p>
            <a:pPr algn="ctr" defTabSz="457200"/>
            <a:r>
              <a:rPr lang="hr-HR" sz="2800" b="1">
                <a:solidFill>
                  <a:schemeClr val="bg1"/>
                </a:solidFill>
              </a:rPr>
              <a:t>Strateški cilj 2.</a:t>
            </a:r>
          </a:p>
          <a:p>
            <a:pPr algn="ctr" defTabSz="457200"/>
            <a:endParaRPr lang="hr-HR" b="1" i="1">
              <a:solidFill>
                <a:schemeClr val="bg1"/>
              </a:solidFill>
            </a:endParaRPr>
          </a:p>
          <a:p>
            <a:pPr algn="ctr" defTabSz="457200"/>
            <a:r>
              <a:rPr lang="hr-HR" b="1" i="1">
                <a:solidFill>
                  <a:schemeClr val="bg1"/>
                </a:solidFill>
              </a:rPr>
              <a:t>Jačanje  održivosti i otpornosti poljoprivrede na klimatske promjene</a:t>
            </a:r>
            <a:endParaRPr lang="hr-HR">
              <a:solidFill>
                <a:schemeClr val="bg1"/>
              </a:solidFill>
            </a:endParaRPr>
          </a:p>
          <a:p>
            <a:pPr algn="ctr" defTabSz="457200"/>
            <a:endParaRPr lang="en-US" b="1" i="1">
              <a:solidFill>
                <a:prstClr val="black"/>
              </a:solidFill>
            </a:endParaRPr>
          </a:p>
        </p:txBody>
      </p:sp>
      <p:sp>
        <p:nvSpPr>
          <p:cNvPr id="7" name="TextBox 9">
            <a:extLst>
              <a:ext uri="{FF2B5EF4-FFF2-40B4-BE49-F238E27FC236}">
                <a16:creationId xmlns:a16="http://schemas.microsoft.com/office/drawing/2014/main" id="{1CD608AB-88C1-472C-B992-36F5DE546C7B}"/>
              </a:ext>
            </a:extLst>
          </p:cNvPr>
          <p:cNvSpPr txBox="1"/>
          <p:nvPr/>
        </p:nvSpPr>
        <p:spPr>
          <a:xfrm>
            <a:off x="7965286" y="2074783"/>
            <a:ext cx="2676525" cy="1908215"/>
          </a:xfrm>
          <a:prstGeom prst="rect">
            <a:avLst/>
          </a:prstGeom>
          <a:solidFill>
            <a:srgbClr val="114B87"/>
          </a:solidFill>
          <a:ln w="38100">
            <a:noFill/>
          </a:ln>
        </p:spPr>
        <p:txBody>
          <a:bodyPr wrap="square" rtlCol="0">
            <a:spAutoFit/>
          </a:bodyPr>
          <a:lstStyle/>
          <a:p>
            <a:pPr algn="ctr" defTabSz="457200"/>
            <a:r>
              <a:rPr lang="hr-HR" sz="2800" b="1" dirty="0">
                <a:solidFill>
                  <a:schemeClr val="bg1"/>
                </a:solidFill>
              </a:rPr>
              <a:t>Strateški cilj 3.</a:t>
            </a:r>
            <a:endParaRPr lang="en-US" sz="2800" b="1" dirty="0">
              <a:solidFill>
                <a:schemeClr val="bg1"/>
              </a:solidFill>
            </a:endParaRPr>
          </a:p>
          <a:p>
            <a:pPr algn="ctr" defTabSz="457200"/>
            <a:r>
              <a:rPr lang="hr-HR" b="1" i="1" dirty="0">
                <a:solidFill>
                  <a:schemeClr val="bg1"/>
                </a:solidFill>
              </a:rPr>
              <a:t>Obnova ruralnog gospodarstva i unaprjeđenje uvjeta života u ruralnim područjima </a:t>
            </a:r>
            <a:endParaRPr lang="en-US" b="1" i="1" dirty="0">
              <a:solidFill>
                <a:schemeClr val="bg1"/>
              </a:solidFill>
            </a:endParaRPr>
          </a:p>
        </p:txBody>
      </p:sp>
    </p:spTree>
    <p:extLst>
      <p:ext uri="{BB962C8B-B14F-4D97-AF65-F5344CB8AC3E}">
        <p14:creationId xmlns:p14="http://schemas.microsoft.com/office/powerpoint/2010/main" val="45476792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Autofit/>
          </a:bodyPr>
          <a:lstStyle/>
          <a:p>
            <a:r>
              <a:rPr lang="hr-HR" sz="3600" dirty="0"/>
              <a:t>Perspektiva poljoprivredne politike </a:t>
            </a:r>
            <a:br>
              <a:rPr lang="hr-HR" sz="3600" dirty="0"/>
            </a:br>
            <a:r>
              <a:rPr lang="hr-HR" sz="3600" dirty="0"/>
              <a:t>RH u razdoblju 2021. – 2027.</a:t>
            </a:r>
          </a:p>
        </p:txBody>
      </p:sp>
      <p:graphicFrame>
        <p:nvGraphicFramePr>
          <p:cNvPr id="2" name="Dijagram 1">
            <a:extLst>
              <a:ext uri="{FF2B5EF4-FFF2-40B4-BE49-F238E27FC236}">
                <a16:creationId xmlns:a16="http://schemas.microsoft.com/office/drawing/2014/main" id="{0D762839-025C-4A17-BB7C-0027F56B01B1}"/>
              </a:ext>
            </a:extLst>
          </p:cNvPr>
          <p:cNvGraphicFramePr/>
          <p:nvPr/>
        </p:nvGraphicFramePr>
        <p:xfrm>
          <a:off x="0" y="628565"/>
          <a:ext cx="12192000" cy="5864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niOkvir 3">
            <a:extLst>
              <a:ext uri="{FF2B5EF4-FFF2-40B4-BE49-F238E27FC236}">
                <a16:creationId xmlns:a16="http://schemas.microsoft.com/office/drawing/2014/main" id="{4F9D27E2-E2FD-4AF6-9487-1453555EF40C}"/>
              </a:ext>
            </a:extLst>
          </p:cNvPr>
          <p:cNvSpPr txBox="1"/>
          <p:nvPr/>
        </p:nvSpPr>
        <p:spPr>
          <a:xfrm>
            <a:off x="2100290" y="4873746"/>
            <a:ext cx="7295744" cy="338554"/>
          </a:xfrm>
          <a:prstGeom prst="rect">
            <a:avLst/>
          </a:prstGeom>
          <a:solidFill>
            <a:srgbClr val="114B8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a:ln>
                  <a:noFill/>
                </a:ln>
                <a:solidFill>
                  <a:prstClr val="white"/>
                </a:solidFill>
                <a:effectLst/>
                <a:uLnTx/>
                <a:uFillTx/>
                <a:latin typeface="Calibri" panose="020F0502020204030204"/>
                <a:ea typeface="+mn-ea"/>
                <a:cs typeface="+mn-cs"/>
              </a:rPr>
              <a:t>Akcijski planovi za pojedine nacionalne mjere - programi državne potpore </a:t>
            </a:r>
          </a:p>
        </p:txBody>
      </p:sp>
    </p:spTree>
    <p:extLst>
      <p:ext uri="{BB962C8B-B14F-4D97-AF65-F5344CB8AC3E}">
        <p14:creationId xmlns:p14="http://schemas.microsoft.com/office/powerpoint/2010/main" val="91807400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399FEB-7683-4E71-8269-AB8F054CD801}"/>
              </a:ext>
            </a:extLst>
          </p:cNvPr>
          <p:cNvSpPr>
            <a:spLocks noGrp="1"/>
          </p:cNvSpPr>
          <p:nvPr>
            <p:ph type="title"/>
          </p:nvPr>
        </p:nvSpPr>
        <p:spPr/>
        <p:txBody>
          <a:bodyPr>
            <a:normAutofit/>
          </a:bodyPr>
          <a:lstStyle/>
          <a:p>
            <a:r>
              <a:rPr lang="hr-HR" sz="3600" dirty="0"/>
              <a:t>Sredstva ZPP-a za RH 2023. - 2027. (</a:t>
            </a:r>
            <a:r>
              <a:rPr lang="hr-HR" sz="3600" dirty="0" err="1"/>
              <a:t>mil</a:t>
            </a:r>
            <a:r>
              <a:rPr lang="hr-HR" sz="3600" dirty="0"/>
              <a:t>. EUR)</a:t>
            </a:r>
          </a:p>
        </p:txBody>
      </p:sp>
      <p:graphicFrame>
        <p:nvGraphicFramePr>
          <p:cNvPr id="5" name="Rezervirano mjesto sadržaja 4">
            <a:extLst>
              <a:ext uri="{FF2B5EF4-FFF2-40B4-BE49-F238E27FC236}">
                <a16:creationId xmlns:a16="http://schemas.microsoft.com/office/drawing/2014/main" id="{3895485E-9038-4594-9A0E-F580CE035C95}"/>
              </a:ext>
            </a:extLst>
          </p:cNvPr>
          <p:cNvGraphicFramePr>
            <a:graphicFrameLocks noGrp="1"/>
          </p:cNvGraphicFramePr>
          <p:nvPr>
            <p:ph idx="1"/>
            <p:extLst>
              <p:ext uri="{D42A27DB-BD31-4B8C-83A1-F6EECF244321}">
                <p14:modId xmlns:p14="http://schemas.microsoft.com/office/powerpoint/2010/main" val="937513545"/>
              </p:ext>
            </p:extLst>
          </p:nvPr>
        </p:nvGraphicFramePr>
        <p:xfrm>
          <a:off x="1328286" y="1799922"/>
          <a:ext cx="8970745" cy="3840482"/>
        </p:xfrm>
        <a:graphic>
          <a:graphicData uri="http://schemas.openxmlformats.org/drawingml/2006/table">
            <a:tbl>
              <a:tblPr>
                <a:tableStyleId>{22838BEF-8BB2-4498-84A7-C5851F593DF1}</a:tableStyleId>
              </a:tblPr>
              <a:tblGrid>
                <a:gridCol w="1503478">
                  <a:extLst>
                    <a:ext uri="{9D8B030D-6E8A-4147-A177-3AD203B41FA5}">
                      <a16:colId xmlns:a16="http://schemas.microsoft.com/office/drawing/2014/main" val="4025154068"/>
                    </a:ext>
                  </a:extLst>
                </a:gridCol>
                <a:gridCol w="1202781">
                  <a:extLst>
                    <a:ext uri="{9D8B030D-6E8A-4147-A177-3AD203B41FA5}">
                      <a16:colId xmlns:a16="http://schemas.microsoft.com/office/drawing/2014/main" val="471475877"/>
                    </a:ext>
                  </a:extLst>
                </a:gridCol>
                <a:gridCol w="1202781">
                  <a:extLst>
                    <a:ext uri="{9D8B030D-6E8A-4147-A177-3AD203B41FA5}">
                      <a16:colId xmlns:a16="http://schemas.microsoft.com/office/drawing/2014/main" val="2531277190"/>
                    </a:ext>
                  </a:extLst>
                </a:gridCol>
                <a:gridCol w="1202781">
                  <a:extLst>
                    <a:ext uri="{9D8B030D-6E8A-4147-A177-3AD203B41FA5}">
                      <a16:colId xmlns:a16="http://schemas.microsoft.com/office/drawing/2014/main" val="2786389863"/>
                    </a:ext>
                  </a:extLst>
                </a:gridCol>
                <a:gridCol w="1202781">
                  <a:extLst>
                    <a:ext uri="{9D8B030D-6E8A-4147-A177-3AD203B41FA5}">
                      <a16:colId xmlns:a16="http://schemas.microsoft.com/office/drawing/2014/main" val="1696582538"/>
                    </a:ext>
                  </a:extLst>
                </a:gridCol>
                <a:gridCol w="1202781">
                  <a:extLst>
                    <a:ext uri="{9D8B030D-6E8A-4147-A177-3AD203B41FA5}">
                      <a16:colId xmlns:a16="http://schemas.microsoft.com/office/drawing/2014/main" val="86870173"/>
                    </a:ext>
                  </a:extLst>
                </a:gridCol>
                <a:gridCol w="1453362">
                  <a:extLst>
                    <a:ext uri="{9D8B030D-6E8A-4147-A177-3AD203B41FA5}">
                      <a16:colId xmlns:a16="http://schemas.microsoft.com/office/drawing/2014/main" val="203273043"/>
                    </a:ext>
                  </a:extLst>
                </a:gridCol>
              </a:tblGrid>
              <a:tr h="618921">
                <a:tc>
                  <a:txBody>
                    <a:bodyPr/>
                    <a:lstStyle/>
                    <a:p>
                      <a:pPr algn="just" fontAlgn="ctr"/>
                      <a:r>
                        <a:rPr lang="hr-HR" sz="1600" b="1" u="none" strike="noStrike" dirty="0">
                          <a:solidFill>
                            <a:schemeClr val="bg1"/>
                          </a:solidFill>
                          <a:effectLst/>
                          <a:latin typeface="Arial" panose="020B0604020202020204" pitchFamily="34" charset="0"/>
                          <a:cs typeface="Arial" panose="020B0604020202020204" pitchFamily="34" charset="0"/>
                        </a:rPr>
                        <a:t> </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algn="ctr" fontAlgn="ctr"/>
                      <a:r>
                        <a:rPr lang="hr-HR" sz="1600" b="1" u="none" strike="noStrike" dirty="0">
                          <a:solidFill>
                            <a:schemeClr val="bg1"/>
                          </a:solidFill>
                          <a:effectLst/>
                          <a:latin typeface="Arial" panose="020B0604020202020204" pitchFamily="34" charset="0"/>
                          <a:cs typeface="Arial" panose="020B0604020202020204" pitchFamily="34" charset="0"/>
                        </a:rPr>
                        <a:t>2023.</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algn="ctr" fontAlgn="ctr"/>
                      <a:r>
                        <a:rPr lang="hr-HR" sz="1600" b="1" u="none" strike="noStrike" dirty="0">
                          <a:solidFill>
                            <a:schemeClr val="bg1"/>
                          </a:solidFill>
                          <a:effectLst/>
                          <a:latin typeface="Arial" panose="020B0604020202020204" pitchFamily="34" charset="0"/>
                          <a:cs typeface="Arial" panose="020B0604020202020204" pitchFamily="34" charset="0"/>
                        </a:rPr>
                        <a:t>2024.</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algn="ctr" fontAlgn="ctr"/>
                      <a:r>
                        <a:rPr lang="hr-HR" sz="1600" b="1" u="none" strike="noStrike" dirty="0">
                          <a:solidFill>
                            <a:schemeClr val="bg1"/>
                          </a:solidFill>
                          <a:effectLst/>
                          <a:latin typeface="Arial" panose="020B0604020202020204" pitchFamily="34" charset="0"/>
                          <a:cs typeface="Arial" panose="020B0604020202020204" pitchFamily="34" charset="0"/>
                        </a:rPr>
                        <a:t>2025.</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algn="ctr" fontAlgn="ctr"/>
                      <a:r>
                        <a:rPr lang="hr-HR" sz="1600" b="1" u="none" strike="noStrike" dirty="0">
                          <a:solidFill>
                            <a:schemeClr val="bg1"/>
                          </a:solidFill>
                          <a:effectLst/>
                          <a:latin typeface="Arial" panose="020B0604020202020204" pitchFamily="34" charset="0"/>
                          <a:cs typeface="Arial" panose="020B0604020202020204" pitchFamily="34" charset="0"/>
                        </a:rPr>
                        <a:t>2026.</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algn="ctr" fontAlgn="ctr"/>
                      <a:r>
                        <a:rPr lang="hr-HR" sz="1600" b="1" u="none" strike="noStrike" dirty="0">
                          <a:solidFill>
                            <a:schemeClr val="bg1"/>
                          </a:solidFill>
                          <a:effectLst/>
                          <a:latin typeface="Arial" panose="020B0604020202020204" pitchFamily="34" charset="0"/>
                          <a:cs typeface="Arial" panose="020B0604020202020204" pitchFamily="34" charset="0"/>
                        </a:rPr>
                        <a:t>2027.</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algn="ctr" fontAlgn="ctr"/>
                      <a:r>
                        <a:rPr lang="hr-HR" sz="1600" b="1" u="none" strike="noStrike" dirty="0">
                          <a:solidFill>
                            <a:schemeClr val="bg1"/>
                          </a:solidFill>
                          <a:effectLst/>
                          <a:latin typeface="Arial" panose="020B0604020202020204" pitchFamily="34" charset="0"/>
                          <a:cs typeface="Arial" panose="020B0604020202020204" pitchFamily="34" charset="0"/>
                        </a:rPr>
                        <a:t>2023.-2027.</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extLst>
                  <a:ext uri="{0D108BD9-81ED-4DB2-BD59-A6C34878D82A}">
                    <a16:rowId xmlns:a16="http://schemas.microsoft.com/office/drawing/2014/main" val="1367216566"/>
                  </a:ext>
                </a:extLst>
              </a:tr>
              <a:tr h="650660">
                <a:tc>
                  <a:txBody>
                    <a:bodyPr/>
                    <a:lstStyle/>
                    <a:p>
                      <a:pPr algn="just" fontAlgn="ctr"/>
                      <a:r>
                        <a:rPr lang="hr-HR" sz="1600" b="1" u="none" strike="noStrike" dirty="0">
                          <a:solidFill>
                            <a:schemeClr val="bg1"/>
                          </a:solidFill>
                          <a:effectLst/>
                          <a:latin typeface="Arial" panose="020B0604020202020204" pitchFamily="34" charset="0"/>
                          <a:cs typeface="Arial" panose="020B0604020202020204" pitchFamily="34" charset="0"/>
                        </a:rPr>
                        <a:t>Izravna plaćanja</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marL="0" lvl="0" algn="ctr" defTabSz="914400" rtl="0" fontAlgn="ctr" hangingPunct="1"/>
                      <a:r>
                        <a:rPr lang="hr-HR" sz="1600" b="1" u="none" strike="noStrike" kern="1200" dirty="0">
                          <a:solidFill>
                            <a:srgbClr val="114B87"/>
                          </a:solidFill>
                          <a:latin typeface="Arial" pitchFamily="34"/>
                          <a:cs typeface="Arial" pitchFamily="34"/>
                        </a:rPr>
                        <a:t>374,8</a:t>
                      </a:r>
                    </a:p>
                  </a:txBody>
                  <a:tcPr marL="68580" marR="68580" marT="0" marB="0" anchor="ctr"/>
                </a:tc>
                <a:tc>
                  <a:txBody>
                    <a:bodyPr/>
                    <a:lstStyle/>
                    <a:p>
                      <a:pPr marL="0" lvl="0" algn="ctr" defTabSz="914400" rtl="0" fontAlgn="ctr" hangingPunct="1"/>
                      <a:r>
                        <a:rPr lang="hr-HR" sz="1600" b="1" u="none" strike="noStrike" kern="1200" dirty="0">
                          <a:solidFill>
                            <a:srgbClr val="114B87"/>
                          </a:solidFill>
                          <a:latin typeface="Arial" pitchFamily="34"/>
                          <a:cs typeface="Arial" pitchFamily="34"/>
                        </a:rPr>
                        <a:t>374,8</a:t>
                      </a:r>
                    </a:p>
                  </a:txBody>
                  <a:tcPr marL="68580" marR="68580" marT="0" marB="0" anchor="ctr"/>
                </a:tc>
                <a:tc>
                  <a:txBody>
                    <a:bodyPr/>
                    <a:lstStyle/>
                    <a:p>
                      <a:pPr marL="0" lvl="0" algn="ctr" defTabSz="914400" rtl="0" fontAlgn="ctr" hangingPunct="1"/>
                      <a:r>
                        <a:rPr lang="hr-HR" sz="1600" b="1" u="none" strike="noStrike" kern="1200" dirty="0">
                          <a:solidFill>
                            <a:srgbClr val="114B87"/>
                          </a:solidFill>
                          <a:latin typeface="Arial" pitchFamily="34"/>
                          <a:cs typeface="Arial" pitchFamily="34"/>
                        </a:rPr>
                        <a:t>374,8</a:t>
                      </a:r>
                    </a:p>
                  </a:txBody>
                  <a:tcPr marL="68580" marR="68580" marT="0" marB="0" anchor="ctr"/>
                </a:tc>
                <a:tc>
                  <a:txBody>
                    <a:bodyPr/>
                    <a:lstStyle/>
                    <a:p>
                      <a:pPr marL="0" lvl="0" algn="ctr" defTabSz="914400" rtl="0" fontAlgn="ctr" hangingPunct="1"/>
                      <a:r>
                        <a:rPr lang="hr-HR" sz="1600" b="1" u="none" strike="noStrike" kern="1200" dirty="0">
                          <a:solidFill>
                            <a:srgbClr val="114B87"/>
                          </a:solidFill>
                          <a:latin typeface="Arial" pitchFamily="34"/>
                          <a:cs typeface="Arial" pitchFamily="34"/>
                        </a:rPr>
                        <a:t>374,8</a:t>
                      </a:r>
                    </a:p>
                  </a:txBody>
                  <a:tcPr marL="68580" marR="68580" marT="0" marB="0" anchor="ct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374,8</a:t>
                      </a:r>
                    </a:p>
                  </a:txBody>
                  <a:tcPr marL="68580" marR="68580" marT="0" marB="0" anchor="ctr"/>
                </a:tc>
                <a:tc>
                  <a:txBody>
                    <a:bodyPr/>
                    <a:lstStyle/>
                    <a:p>
                      <a:pPr marL="0" lvl="0" algn="ctr" defTabSz="914400" rtl="0" fontAlgn="ctr" hangingPunct="1"/>
                      <a:r>
                        <a:rPr lang="hr-HR" sz="1600" b="1" u="none" strike="noStrike" kern="1200">
                          <a:solidFill>
                            <a:srgbClr val="FFFFFF"/>
                          </a:solidFill>
                          <a:latin typeface="Arial" pitchFamily="34"/>
                          <a:cs typeface="Arial" pitchFamily="34"/>
                        </a:rPr>
                        <a:t>1.874,0</a:t>
                      </a:r>
                    </a:p>
                  </a:txBody>
                  <a:tcPr marL="68580" marR="68580" marT="0" marB="0" anchor="ctr">
                    <a:solidFill>
                      <a:srgbClr val="114B87"/>
                    </a:solidFill>
                  </a:tcPr>
                </a:tc>
                <a:extLst>
                  <a:ext uri="{0D108BD9-81ED-4DB2-BD59-A6C34878D82A}">
                    <a16:rowId xmlns:a16="http://schemas.microsoft.com/office/drawing/2014/main" val="3849023912"/>
                  </a:ext>
                </a:extLst>
              </a:tr>
              <a:tr h="650660">
                <a:tc>
                  <a:txBody>
                    <a:bodyPr/>
                    <a:lstStyle/>
                    <a:p>
                      <a:pPr algn="just" fontAlgn="ctr"/>
                      <a:r>
                        <a:rPr lang="hr-HR" sz="1600" b="1" u="none" strike="noStrike" dirty="0">
                          <a:solidFill>
                            <a:schemeClr val="bg1"/>
                          </a:solidFill>
                          <a:effectLst/>
                          <a:latin typeface="Arial" panose="020B0604020202020204" pitchFamily="34" charset="0"/>
                          <a:cs typeface="Arial" panose="020B0604020202020204" pitchFamily="34" charset="0"/>
                        </a:rPr>
                        <a:t>Vinski program</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10,4</a:t>
                      </a:r>
                    </a:p>
                  </a:txBody>
                  <a:tcPr marL="68580" marR="68580" marT="0" marB="0" anchor="ctr"/>
                </a:tc>
                <a:tc>
                  <a:txBody>
                    <a:bodyPr/>
                    <a:lstStyle/>
                    <a:p>
                      <a:pPr marL="0" lvl="0" algn="ctr" defTabSz="914400" rtl="0" fontAlgn="ctr" hangingPunct="1"/>
                      <a:r>
                        <a:rPr lang="hr-HR" sz="1600" b="1" u="none" strike="noStrike" kern="1200" dirty="0">
                          <a:solidFill>
                            <a:srgbClr val="114B87"/>
                          </a:solidFill>
                          <a:latin typeface="Arial" pitchFamily="34"/>
                          <a:cs typeface="Arial" pitchFamily="34"/>
                        </a:rPr>
                        <a:t>10,4</a:t>
                      </a:r>
                    </a:p>
                  </a:txBody>
                  <a:tcPr marL="68580" marR="68580" marT="0" marB="0" anchor="ct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10,4</a:t>
                      </a:r>
                    </a:p>
                  </a:txBody>
                  <a:tcPr marL="68580" marR="68580" marT="0" marB="0" anchor="ctr"/>
                </a:tc>
                <a:tc>
                  <a:txBody>
                    <a:bodyPr/>
                    <a:lstStyle/>
                    <a:p>
                      <a:pPr marL="0" lvl="0" algn="ctr" defTabSz="914400" rtl="0" fontAlgn="ctr" hangingPunct="1"/>
                      <a:r>
                        <a:rPr lang="hr-HR" sz="1600" b="1" u="none" strike="noStrike" kern="1200" dirty="0">
                          <a:solidFill>
                            <a:srgbClr val="114B87"/>
                          </a:solidFill>
                          <a:latin typeface="Arial" pitchFamily="34"/>
                          <a:cs typeface="Arial" pitchFamily="34"/>
                        </a:rPr>
                        <a:t>10,4</a:t>
                      </a:r>
                    </a:p>
                  </a:txBody>
                  <a:tcPr marL="68580" marR="68580" marT="0" marB="0" anchor="ctr"/>
                </a:tc>
                <a:tc>
                  <a:txBody>
                    <a:bodyPr/>
                    <a:lstStyle/>
                    <a:p>
                      <a:pPr marL="0" lvl="0" algn="ctr" defTabSz="914400" rtl="0" fontAlgn="ctr" hangingPunct="1"/>
                      <a:r>
                        <a:rPr lang="hr-HR" sz="1600" b="1" u="none" strike="noStrike" kern="1200" dirty="0">
                          <a:solidFill>
                            <a:srgbClr val="114B87"/>
                          </a:solidFill>
                          <a:latin typeface="Arial" pitchFamily="34"/>
                          <a:cs typeface="Arial" pitchFamily="34"/>
                        </a:rPr>
                        <a:t>10,4</a:t>
                      </a:r>
                    </a:p>
                  </a:txBody>
                  <a:tcPr marL="68580" marR="68580" marT="0" marB="0" anchor="ctr"/>
                </a:tc>
                <a:tc>
                  <a:txBody>
                    <a:bodyPr/>
                    <a:lstStyle/>
                    <a:p>
                      <a:pPr marL="0" lvl="0" algn="ctr" defTabSz="914400" rtl="0" fontAlgn="ctr" hangingPunct="1"/>
                      <a:r>
                        <a:rPr lang="hr-HR" sz="1600" b="1" u="none" strike="noStrike" kern="1200" dirty="0">
                          <a:solidFill>
                            <a:srgbClr val="FFFFFF"/>
                          </a:solidFill>
                          <a:latin typeface="Arial" pitchFamily="34"/>
                          <a:cs typeface="Arial" pitchFamily="34"/>
                        </a:rPr>
                        <a:t>52,0</a:t>
                      </a:r>
                    </a:p>
                  </a:txBody>
                  <a:tcPr marL="68580" marR="68580" marT="0" marB="0" anchor="ctr">
                    <a:solidFill>
                      <a:srgbClr val="114B87"/>
                    </a:solidFill>
                  </a:tcPr>
                </a:tc>
                <a:extLst>
                  <a:ext uri="{0D108BD9-81ED-4DB2-BD59-A6C34878D82A}">
                    <a16:rowId xmlns:a16="http://schemas.microsoft.com/office/drawing/2014/main" val="3732524683"/>
                  </a:ext>
                </a:extLst>
              </a:tr>
              <a:tr h="650660">
                <a:tc>
                  <a:txBody>
                    <a:bodyPr/>
                    <a:lstStyle/>
                    <a:p>
                      <a:pPr algn="just" fontAlgn="ctr"/>
                      <a:r>
                        <a:rPr lang="hr-HR" sz="1600" b="1" u="none" strike="noStrike" dirty="0">
                          <a:solidFill>
                            <a:schemeClr val="bg1"/>
                          </a:solidFill>
                          <a:effectLst/>
                          <a:latin typeface="Arial" panose="020B0604020202020204" pitchFamily="34" charset="0"/>
                          <a:cs typeface="Arial" panose="020B0604020202020204" pitchFamily="34" charset="0"/>
                        </a:rPr>
                        <a:t>Pčelarski program</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3,8</a:t>
                      </a:r>
                    </a:p>
                  </a:txBody>
                  <a:tcPr marL="68580" marR="68580" marT="0" marB="0" anchor="ct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3,8</a:t>
                      </a:r>
                    </a:p>
                  </a:txBody>
                  <a:tcPr marL="68580" marR="68580" marT="0" marB="0" anchor="ct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3,8</a:t>
                      </a:r>
                    </a:p>
                  </a:txBody>
                  <a:tcPr marL="68580" marR="68580" marT="0" marB="0" anchor="ct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3,8</a:t>
                      </a:r>
                    </a:p>
                  </a:txBody>
                  <a:tcPr marL="68580" marR="68580" marT="0" marB="0" anchor="ct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3,8</a:t>
                      </a:r>
                    </a:p>
                  </a:txBody>
                  <a:tcPr marL="68580" marR="68580" marT="0" marB="0" anchor="ctr"/>
                </a:tc>
                <a:tc>
                  <a:txBody>
                    <a:bodyPr/>
                    <a:lstStyle/>
                    <a:p>
                      <a:pPr marL="0" lvl="0" algn="ctr" defTabSz="914400" rtl="0" fontAlgn="ctr" hangingPunct="1"/>
                      <a:r>
                        <a:rPr lang="hr-HR" sz="1600" b="1" u="none" strike="noStrike" kern="1200" dirty="0">
                          <a:solidFill>
                            <a:srgbClr val="FFFFFF"/>
                          </a:solidFill>
                          <a:latin typeface="Arial" pitchFamily="34"/>
                          <a:cs typeface="Arial" pitchFamily="34"/>
                        </a:rPr>
                        <a:t>19,0</a:t>
                      </a:r>
                    </a:p>
                  </a:txBody>
                  <a:tcPr marL="68580" marR="68580" marT="0" marB="0" anchor="ctr">
                    <a:solidFill>
                      <a:srgbClr val="114B87"/>
                    </a:solidFill>
                  </a:tcPr>
                </a:tc>
                <a:extLst>
                  <a:ext uri="{0D108BD9-81ED-4DB2-BD59-A6C34878D82A}">
                    <a16:rowId xmlns:a16="http://schemas.microsoft.com/office/drawing/2014/main" val="2679827579"/>
                  </a:ext>
                </a:extLst>
              </a:tr>
              <a:tr h="650660">
                <a:tc>
                  <a:txBody>
                    <a:bodyPr/>
                    <a:lstStyle/>
                    <a:p>
                      <a:pPr algn="just" fontAlgn="ctr"/>
                      <a:r>
                        <a:rPr lang="hr-HR" sz="1600" b="1" u="none" strike="noStrike" dirty="0">
                          <a:solidFill>
                            <a:schemeClr val="bg1"/>
                          </a:solidFill>
                          <a:effectLst/>
                          <a:latin typeface="Arial" panose="020B0604020202020204" pitchFamily="34" charset="0"/>
                          <a:cs typeface="Arial" panose="020B0604020202020204" pitchFamily="34" charset="0"/>
                        </a:rPr>
                        <a:t>Ruralni razvoj</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316,2</a:t>
                      </a:r>
                    </a:p>
                  </a:txBody>
                  <a:tcPr marL="68580" marR="68580" marT="0" marB="0" anchor="ct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349,8</a:t>
                      </a:r>
                    </a:p>
                  </a:txBody>
                  <a:tcPr marL="68580" marR="68580" marT="0" marB="0" anchor="ct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349,8</a:t>
                      </a:r>
                    </a:p>
                  </a:txBody>
                  <a:tcPr marL="68580" marR="68580" marT="0" marB="0" anchor="ct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349,8</a:t>
                      </a:r>
                    </a:p>
                  </a:txBody>
                  <a:tcPr marL="68580" marR="68580" marT="0" marB="0" anchor="ctr"/>
                </a:tc>
                <a:tc>
                  <a:txBody>
                    <a:bodyPr/>
                    <a:lstStyle/>
                    <a:p>
                      <a:pPr marL="0" lvl="0" algn="ctr" defTabSz="914400" rtl="0" fontAlgn="ctr" hangingPunct="1"/>
                      <a:r>
                        <a:rPr lang="hr-HR" sz="1600" b="1" u="none" strike="noStrike" kern="1200">
                          <a:solidFill>
                            <a:srgbClr val="114B87"/>
                          </a:solidFill>
                          <a:latin typeface="Arial" pitchFamily="34"/>
                          <a:cs typeface="Arial" pitchFamily="34"/>
                        </a:rPr>
                        <a:t>349,8</a:t>
                      </a:r>
                    </a:p>
                  </a:txBody>
                  <a:tcPr marL="68580" marR="68580" marT="0" marB="0" anchor="ctr"/>
                </a:tc>
                <a:tc>
                  <a:txBody>
                    <a:bodyPr/>
                    <a:lstStyle/>
                    <a:p>
                      <a:pPr marL="0" lvl="0" algn="ctr" defTabSz="914400" rtl="0" fontAlgn="ctr" hangingPunct="1"/>
                      <a:r>
                        <a:rPr lang="hr-HR" sz="1600" b="1" u="none" strike="noStrike" kern="1200" dirty="0">
                          <a:solidFill>
                            <a:srgbClr val="FFFFFF"/>
                          </a:solidFill>
                          <a:latin typeface="Arial" pitchFamily="34"/>
                          <a:cs typeface="Arial" pitchFamily="34"/>
                        </a:rPr>
                        <a:t>1.715,3</a:t>
                      </a:r>
                    </a:p>
                  </a:txBody>
                  <a:tcPr marL="68580" marR="68580" marT="0" marB="0" anchor="ctr">
                    <a:solidFill>
                      <a:srgbClr val="114B87"/>
                    </a:solidFill>
                  </a:tcPr>
                </a:tc>
                <a:extLst>
                  <a:ext uri="{0D108BD9-81ED-4DB2-BD59-A6C34878D82A}">
                    <a16:rowId xmlns:a16="http://schemas.microsoft.com/office/drawing/2014/main" val="3971231943"/>
                  </a:ext>
                </a:extLst>
              </a:tr>
              <a:tr h="618921">
                <a:tc>
                  <a:txBody>
                    <a:bodyPr/>
                    <a:lstStyle/>
                    <a:p>
                      <a:pPr algn="just" fontAlgn="ctr"/>
                      <a:r>
                        <a:rPr lang="hr-HR" sz="1600" b="1" u="none" strike="noStrike" dirty="0">
                          <a:solidFill>
                            <a:schemeClr val="bg1"/>
                          </a:solidFill>
                          <a:effectLst/>
                          <a:latin typeface="Arial" panose="020B0604020202020204" pitchFamily="34" charset="0"/>
                          <a:cs typeface="Arial" panose="020B0604020202020204" pitchFamily="34" charset="0"/>
                        </a:rPr>
                        <a:t>UKUPNO </a:t>
                      </a:r>
                      <a:endParaRPr lang="hr-HR"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114B87"/>
                    </a:solidFill>
                  </a:tcPr>
                </a:tc>
                <a:tc>
                  <a:txBody>
                    <a:bodyPr/>
                    <a:lstStyle/>
                    <a:p>
                      <a:pPr marL="0" lvl="0" algn="ctr" defTabSz="914400" rtl="0" hangingPunct="1">
                        <a:spcAft>
                          <a:spcPts val="0"/>
                        </a:spcAft>
                      </a:pPr>
                      <a:r>
                        <a:rPr lang="hr-HR" sz="1600" b="1" kern="1200">
                          <a:solidFill>
                            <a:srgbClr val="FFFFFF"/>
                          </a:solidFill>
                          <a:latin typeface="Arial" pitchFamily="34"/>
                          <a:cs typeface="Arial" pitchFamily="34"/>
                        </a:rPr>
                        <a:t>705,2</a:t>
                      </a:r>
                      <a:endParaRPr lang="hr-HR" sz="1600" b="1" kern="1200">
                        <a:solidFill>
                          <a:srgbClr val="FFFFFF"/>
                        </a:solidFill>
                        <a:latin typeface="Arial" pitchFamily="34"/>
                        <a:ea typeface="Calibri" pitchFamily="34"/>
                        <a:cs typeface="Arial" pitchFamily="34"/>
                      </a:endParaRPr>
                    </a:p>
                  </a:txBody>
                  <a:tcPr marL="68580" marR="68580" marT="0" marB="0" anchor="ctr">
                    <a:solidFill>
                      <a:srgbClr val="114B87"/>
                    </a:solidFill>
                  </a:tcPr>
                </a:tc>
                <a:tc>
                  <a:txBody>
                    <a:bodyPr/>
                    <a:lstStyle/>
                    <a:p>
                      <a:pPr marL="0" lvl="0" algn="ctr" defTabSz="914400" rtl="0" hangingPunct="1">
                        <a:spcAft>
                          <a:spcPts val="0"/>
                        </a:spcAft>
                      </a:pPr>
                      <a:r>
                        <a:rPr lang="hr-HR" sz="1600" b="1" kern="1200">
                          <a:solidFill>
                            <a:srgbClr val="FFFFFF"/>
                          </a:solidFill>
                          <a:latin typeface="Arial" pitchFamily="34"/>
                          <a:cs typeface="Arial" pitchFamily="34"/>
                        </a:rPr>
                        <a:t>738,8</a:t>
                      </a:r>
                      <a:endParaRPr lang="hr-HR" sz="1600" b="1" kern="1200">
                        <a:solidFill>
                          <a:srgbClr val="FFFFFF"/>
                        </a:solidFill>
                        <a:latin typeface="Arial" pitchFamily="34"/>
                        <a:ea typeface="Calibri" pitchFamily="34"/>
                        <a:cs typeface="Arial" pitchFamily="34"/>
                      </a:endParaRPr>
                    </a:p>
                  </a:txBody>
                  <a:tcPr marL="68580" marR="68580" marT="0" marB="0" anchor="ctr">
                    <a:solidFill>
                      <a:srgbClr val="114B87"/>
                    </a:solidFill>
                  </a:tcPr>
                </a:tc>
                <a:tc>
                  <a:txBody>
                    <a:bodyPr/>
                    <a:lstStyle/>
                    <a:p>
                      <a:pPr marL="0" lvl="0" algn="ctr" defTabSz="914400" rtl="0" hangingPunct="1">
                        <a:spcAft>
                          <a:spcPts val="0"/>
                        </a:spcAft>
                      </a:pPr>
                      <a:r>
                        <a:rPr lang="hr-HR" sz="1600" b="1" kern="1200">
                          <a:solidFill>
                            <a:srgbClr val="FFFFFF"/>
                          </a:solidFill>
                          <a:latin typeface="Arial" pitchFamily="34"/>
                          <a:cs typeface="Arial" pitchFamily="34"/>
                        </a:rPr>
                        <a:t>738,8</a:t>
                      </a:r>
                      <a:endParaRPr lang="hr-HR" sz="1600" b="1" kern="1200">
                        <a:solidFill>
                          <a:srgbClr val="FFFFFF"/>
                        </a:solidFill>
                        <a:latin typeface="Arial" pitchFamily="34"/>
                        <a:ea typeface="Calibri" pitchFamily="34"/>
                        <a:cs typeface="Arial" pitchFamily="34"/>
                      </a:endParaRPr>
                    </a:p>
                  </a:txBody>
                  <a:tcPr marL="68580" marR="68580" marT="0" marB="0" anchor="ctr">
                    <a:solidFill>
                      <a:srgbClr val="114B87"/>
                    </a:solidFill>
                  </a:tcPr>
                </a:tc>
                <a:tc>
                  <a:txBody>
                    <a:bodyPr/>
                    <a:lstStyle/>
                    <a:p>
                      <a:pPr marL="0" lvl="0" algn="ctr" defTabSz="914400" rtl="0" hangingPunct="1">
                        <a:spcAft>
                          <a:spcPts val="0"/>
                        </a:spcAft>
                      </a:pPr>
                      <a:r>
                        <a:rPr lang="hr-HR" sz="1600" b="1" kern="1200">
                          <a:solidFill>
                            <a:srgbClr val="FFFFFF"/>
                          </a:solidFill>
                          <a:latin typeface="Arial" pitchFamily="34"/>
                          <a:cs typeface="Arial" pitchFamily="34"/>
                        </a:rPr>
                        <a:t>738,8</a:t>
                      </a:r>
                      <a:endParaRPr lang="hr-HR" sz="1600" b="1" kern="1200">
                        <a:solidFill>
                          <a:srgbClr val="FFFFFF"/>
                        </a:solidFill>
                        <a:latin typeface="Arial" pitchFamily="34"/>
                        <a:ea typeface="Calibri" pitchFamily="34"/>
                        <a:cs typeface="Arial" pitchFamily="34"/>
                      </a:endParaRPr>
                    </a:p>
                  </a:txBody>
                  <a:tcPr marL="68580" marR="68580" marT="0" marB="0" anchor="ctr">
                    <a:solidFill>
                      <a:srgbClr val="114B87"/>
                    </a:solidFill>
                  </a:tcPr>
                </a:tc>
                <a:tc>
                  <a:txBody>
                    <a:bodyPr/>
                    <a:lstStyle/>
                    <a:p>
                      <a:pPr marL="0" lvl="0" algn="ctr" defTabSz="914400" rtl="0" hangingPunct="1">
                        <a:spcAft>
                          <a:spcPts val="0"/>
                        </a:spcAft>
                      </a:pPr>
                      <a:r>
                        <a:rPr lang="hr-HR" sz="1600" b="1" kern="1200">
                          <a:solidFill>
                            <a:srgbClr val="FFFFFF"/>
                          </a:solidFill>
                          <a:latin typeface="Arial" pitchFamily="34"/>
                          <a:cs typeface="Arial" pitchFamily="34"/>
                        </a:rPr>
                        <a:t>738,8</a:t>
                      </a:r>
                      <a:endParaRPr lang="hr-HR" sz="1600" b="1" kern="1200">
                        <a:solidFill>
                          <a:srgbClr val="FFFFFF"/>
                        </a:solidFill>
                        <a:latin typeface="Arial" pitchFamily="34"/>
                        <a:ea typeface="Calibri" pitchFamily="34"/>
                        <a:cs typeface="Arial" pitchFamily="34"/>
                      </a:endParaRPr>
                    </a:p>
                  </a:txBody>
                  <a:tcPr marL="68580" marR="68580" marT="0" marB="0" anchor="ctr">
                    <a:solidFill>
                      <a:srgbClr val="114B87"/>
                    </a:solidFill>
                  </a:tcPr>
                </a:tc>
                <a:tc>
                  <a:txBody>
                    <a:bodyPr/>
                    <a:lstStyle/>
                    <a:p>
                      <a:pPr marL="0" lvl="0" algn="ctr" defTabSz="914400" rtl="0" hangingPunct="1">
                        <a:spcAft>
                          <a:spcPts val="0"/>
                        </a:spcAft>
                      </a:pPr>
                      <a:r>
                        <a:rPr lang="hr-HR" sz="1600" b="1" kern="1200" dirty="0">
                          <a:solidFill>
                            <a:srgbClr val="FFFFFF"/>
                          </a:solidFill>
                          <a:latin typeface="Arial" pitchFamily="34"/>
                          <a:cs typeface="Arial" pitchFamily="34"/>
                        </a:rPr>
                        <a:t>3.660,3</a:t>
                      </a:r>
                      <a:endParaRPr lang="hr-HR" sz="1600" b="1" kern="1200" dirty="0">
                        <a:solidFill>
                          <a:srgbClr val="FFFFFF"/>
                        </a:solidFill>
                        <a:latin typeface="Arial" pitchFamily="34"/>
                        <a:ea typeface="Calibri" pitchFamily="34"/>
                        <a:cs typeface="Arial" pitchFamily="34"/>
                      </a:endParaRPr>
                    </a:p>
                  </a:txBody>
                  <a:tcPr marL="68580" marR="68580" marT="0" marB="0" anchor="ctr">
                    <a:solidFill>
                      <a:srgbClr val="114B87"/>
                    </a:solidFill>
                  </a:tcPr>
                </a:tc>
                <a:extLst>
                  <a:ext uri="{0D108BD9-81ED-4DB2-BD59-A6C34878D82A}">
                    <a16:rowId xmlns:a16="http://schemas.microsoft.com/office/drawing/2014/main" val="2716289830"/>
                  </a:ext>
                </a:extLst>
              </a:tr>
            </a:tbl>
          </a:graphicData>
        </a:graphic>
      </p:graphicFrame>
      <p:sp>
        <p:nvSpPr>
          <p:cNvPr id="4" name="Rezervirano mjesto podnožja 3">
            <a:extLst>
              <a:ext uri="{FF2B5EF4-FFF2-40B4-BE49-F238E27FC236}">
                <a16:creationId xmlns:a16="http://schemas.microsoft.com/office/drawing/2014/main" id="{ADE77CDF-B652-4D7E-874F-73764F13A780}"/>
              </a:ext>
            </a:extLst>
          </p:cNvPr>
          <p:cNvSpPr>
            <a:spLocks noGrp="1"/>
          </p:cNvSpPr>
          <p:nvPr>
            <p:ph type="ftr" sz="quarter" idx="11"/>
          </p:nvPr>
        </p:nvSpPr>
        <p:spPr/>
        <p:txBody>
          <a:bodyPr/>
          <a:lstStyle/>
          <a:p>
            <a:r>
              <a:rPr lang="hr-HR"/>
              <a:t>www.poljoprivreda.gov.hr</a:t>
            </a:r>
          </a:p>
        </p:txBody>
      </p:sp>
      <p:sp>
        <p:nvSpPr>
          <p:cNvPr id="6" name="TekstniOkvir 5">
            <a:extLst>
              <a:ext uri="{FF2B5EF4-FFF2-40B4-BE49-F238E27FC236}">
                <a16:creationId xmlns:a16="http://schemas.microsoft.com/office/drawing/2014/main" id="{064882AE-E23A-4990-B603-27613930D224}"/>
              </a:ext>
            </a:extLst>
          </p:cNvPr>
          <p:cNvSpPr txBox="1"/>
          <p:nvPr/>
        </p:nvSpPr>
        <p:spPr>
          <a:xfrm>
            <a:off x="1443788" y="5775158"/>
            <a:ext cx="8383793" cy="307777"/>
          </a:xfrm>
          <a:prstGeom prst="rect">
            <a:avLst/>
          </a:prstGeom>
          <a:noFill/>
        </p:spPr>
        <p:txBody>
          <a:bodyPr wrap="square" rtlCol="0">
            <a:spAutoFit/>
          </a:bodyPr>
          <a:lstStyle/>
          <a:p>
            <a:r>
              <a:rPr lang="hr-HR" sz="1400" i="1" dirty="0"/>
              <a:t>*EU sredstva i nacionalno sufinanciranje s primjenom fleksibilnosti između stupova u 2023.</a:t>
            </a:r>
          </a:p>
        </p:txBody>
      </p:sp>
    </p:spTree>
    <p:extLst>
      <p:ext uri="{BB962C8B-B14F-4D97-AF65-F5344CB8AC3E}">
        <p14:creationId xmlns:p14="http://schemas.microsoft.com/office/powerpoint/2010/main" val="128997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0257" y="365126"/>
            <a:ext cx="11762071" cy="967886"/>
          </a:xfrm>
        </p:spPr>
        <p:txBody>
          <a:bodyPr>
            <a:noAutofit/>
          </a:bodyPr>
          <a:lstStyle/>
          <a:p>
            <a:pPr lvl="0"/>
            <a:r>
              <a:rPr lang="hr-HR" sz="2800" dirty="0">
                <a:latin typeface="+mn-lt"/>
              </a:rPr>
              <a:t>Istraživanje: Tehnologije koje će oblikovati budućnost ruralnih krajeva do 2040. </a:t>
            </a:r>
            <a:endParaRPr lang="en-GB" sz="2800" dirty="0">
              <a:latin typeface="+mn-lt"/>
            </a:endParaRPr>
          </a:p>
        </p:txBody>
      </p:sp>
      <p:pic>
        <p:nvPicPr>
          <p:cNvPr id="1026" name="Picture 2" descr="Desira Logo">
            <a:hlinkClick r:id="rId3"/>
            <a:extLst>
              <a:ext uri="{FF2B5EF4-FFF2-40B4-BE49-F238E27FC236}">
                <a16:creationId xmlns:a16="http://schemas.microsoft.com/office/drawing/2014/main" id="{EA7C8FC7-B62C-43C2-B568-A162D3E76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923" y="1333013"/>
            <a:ext cx="1716784" cy="535636"/>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C23CDDB3-3693-47D1-B872-D954D9368A5C}"/>
              </a:ext>
            </a:extLst>
          </p:cNvPr>
          <p:cNvPicPr>
            <a:picLocks noChangeAspect="1"/>
          </p:cNvPicPr>
          <p:nvPr/>
        </p:nvPicPr>
        <p:blipFill>
          <a:blip r:embed="rId5"/>
          <a:stretch>
            <a:fillRect/>
          </a:stretch>
        </p:blipFill>
        <p:spPr>
          <a:xfrm>
            <a:off x="6096000" y="1912963"/>
            <a:ext cx="5691364" cy="4488269"/>
          </a:xfrm>
          <a:prstGeom prst="rect">
            <a:avLst/>
          </a:prstGeom>
        </p:spPr>
      </p:pic>
      <p:graphicFrame>
        <p:nvGraphicFramePr>
          <p:cNvPr id="5" name="Dijagram 4">
            <a:extLst>
              <a:ext uri="{FF2B5EF4-FFF2-40B4-BE49-F238E27FC236}">
                <a16:creationId xmlns:a16="http://schemas.microsoft.com/office/drawing/2014/main" id="{E3BCD49C-78A1-4AE5-B791-93CB26DF0C32}"/>
              </a:ext>
            </a:extLst>
          </p:cNvPr>
          <p:cNvGraphicFramePr/>
          <p:nvPr>
            <p:extLst>
              <p:ext uri="{D42A27DB-BD31-4B8C-83A1-F6EECF244321}">
                <p14:modId xmlns:p14="http://schemas.microsoft.com/office/powerpoint/2010/main" val="2103192065"/>
              </p:ext>
            </p:extLst>
          </p:nvPr>
        </p:nvGraphicFramePr>
        <p:xfrm>
          <a:off x="637313" y="2200152"/>
          <a:ext cx="5458687" cy="4075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4171446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hr-HR" sz="3200" dirty="0">
                <a:latin typeface="+mn-lt"/>
              </a:rPr>
              <a:t>Digitalna transformacija poljoprivrede u Hrvatskoj</a:t>
            </a:r>
            <a:endParaRPr lang="en-GB" sz="3200" dirty="0">
              <a:latin typeface="+mn-lt"/>
            </a:endParaRPr>
          </a:p>
        </p:txBody>
      </p:sp>
      <p:graphicFrame>
        <p:nvGraphicFramePr>
          <p:cNvPr id="4" name="Dijagram 3">
            <a:extLst>
              <a:ext uri="{FF2B5EF4-FFF2-40B4-BE49-F238E27FC236}">
                <a16:creationId xmlns:a16="http://schemas.microsoft.com/office/drawing/2014/main" id="{BFAA04B7-F70D-4DD7-9560-43CFBDA0725E}"/>
              </a:ext>
            </a:extLst>
          </p:cNvPr>
          <p:cNvGraphicFramePr/>
          <p:nvPr>
            <p:extLst>
              <p:ext uri="{D42A27DB-BD31-4B8C-83A1-F6EECF244321}">
                <p14:modId xmlns:p14="http://schemas.microsoft.com/office/powerpoint/2010/main" val="3138889668"/>
              </p:ext>
            </p:extLst>
          </p:nvPr>
        </p:nvGraphicFramePr>
        <p:xfrm>
          <a:off x="838200" y="1251188"/>
          <a:ext cx="1039023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061181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03447" y="345875"/>
            <a:ext cx="10515600" cy="967886"/>
          </a:xfrm>
        </p:spPr>
        <p:txBody>
          <a:bodyPr>
            <a:normAutofit/>
          </a:bodyPr>
          <a:lstStyle/>
          <a:p>
            <a:pPr lvl="0"/>
            <a:r>
              <a:rPr lang="hr-HR" sz="3600" dirty="0">
                <a:latin typeface="+mn-lt"/>
              </a:rPr>
              <a:t>Program ruralnog razvoja 2014. – 2022. – Mjera 4</a:t>
            </a:r>
            <a:endParaRPr lang="en-GB" sz="3600" dirty="0">
              <a:latin typeface="+mn-lt"/>
            </a:endParaRPr>
          </a:p>
        </p:txBody>
      </p:sp>
      <p:graphicFrame>
        <p:nvGraphicFramePr>
          <p:cNvPr id="3" name="Rezervirano mjesto sadržaja 2">
            <a:extLst>
              <a:ext uri="{FF2B5EF4-FFF2-40B4-BE49-F238E27FC236}">
                <a16:creationId xmlns:a16="http://schemas.microsoft.com/office/drawing/2014/main" id="{FFC5962B-7BD1-436E-A99D-4A7149D63EC6}"/>
              </a:ext>
            </a:extLst>
          </p:cNvPr>
          <p:cNvGraphicFramePr>
            <a:graphicFrameLocks noGrp="1"/>
          </p:cNvGraphicFramePr>
          <p:nvPr>
            <p:ph idx="1"/>
            <p:extLst>
              <p:ext uri="{D42A27DB-BD31-4B8C-83A1-F6EECF244321}">
                <p14:modId xmlns:p14="http://schemas.microsoft.com/office/powerpoint/2010/main" val="2136009200"/>
              </p:ext>
            </p:extLst>
          </p:nvPr>
        </p:nvGraphicFramePr>
        <p:xfrm>
          <a:off x="523949" y="1838632"/>
          <a:ext cx="11144102" cy="4660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niOkvir 3">
            <a:extLst>
              <a:ext uri="{FF2B5EF4-FFF2-40B4-BE49-F238E27FC236}">
                <a16:creationId xmlns:a16="http://schemas.microsoft.com/office/drawing/2014/main" id="{118AE191-0B8B-44C8-9333-1DC97EC1F3E7}"/>
              </a:ext>
            </a:extLst>
          </p:cNvPr>
          <p:cNvSpPr txBox="1"/>
          <p:nvPr/>
        </p:nvSpPr>
        <p:spPr>
          <a:xfrm>
            <a:off x="703447" y="1838632"/>
            <a:ext cx="7073869" cy="646331"/>
          </a:xfrm>
          <a:prstGeom prst="rect">
            <a:avLst/>
          </a:prstGeom>
          <a:noFill/>
        </p:spPr>
        <p:txBody>
          <a:bodyPr wrap="square" rtlCol="0">
            <a:spAutoFit/>
          </a:bodyPr>
          <a:lstStyle/>
          <a:p>
            <a:r>
              <a:rPr lang="hr-HR" b="1" dirty="0">
                <a:solidFill>
                  <a:srgbClr val="114B87"/>
                </a:solidFill>
              </a:rPr>
              <a:t>TOP 4.1.1. - Restrukturiranje, modernizacija i povećanje konkurentnosti poljoprivrednih gospodarstava</a:t>
            </a:r>
          </a:p>
        </p:txBody>
      </p:sp>
    </p:spTree>
    <p:extLst>
      <p:ext uri="{BB962C8B-B14F-4D97-AF65-F5344CB8AC3E}">
        <p14:creationId xmlns:p14="http://schemas.microsoft.com/office/powerpoint/2010/main" val="2323536613"/>
      </p:ext>
    </p:extLst>
  </p:cSld>
  <p:clrMapOvr>
    <a:masterClrMapping/>
  </p:clrMapOvr>
  <p:transition spd="slow">
    <p:wipe/>
  </p:transition>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163B3D546FAE4BB6499E8027079DD4" ma:contentTypeVersion="13" ma:contentTypeDescription="Create a new document." ma:contentTypeScope="" ma:versionID="12be4e90ac0d9e89ad371be153d200e3">
  <xsd:schema xmlns:xsd="http://www.w3.org/2001/XMLSchema" xmlns:xs="http://www.w3.org/2001/XMLSchema" xmlns:p="http://schemas.microsoft.com/office/2006/metadata/properties" xmlns:ns3="5e4746fc-6ced-4d88-ab6d-a577345cfe0f" xmlns:ns4="6e9955d7-2283-4bec-8550-6cf476b882e3" targetNamespace="http://schemas.microsoft.com/office/2006/metadata/properties" ma:root="true" ma:fieldsID="9cca3bc4ac7c14fc47bfa975bfb397f3" ns3:_="" ns4:_="">
    <xsd:import namespace="5e4746fc-6ced-4d88-ab6d-a577345cfe0f"/>
    <xsd:import namespace="6e9955d7-2283-4bec-8550-6cf476b882e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4746fc-6ced-4d88-ab6d-a577345cfe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9955d7-2283-4bec-8550-6cf476b882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0F4300-66A5-4D7D-867E-4E6436C428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4746fc-6ced-4d88-ab6d-a577345cfe0f"/>
    <ds:schemaRef ds:uri="6e9955d7-2283-4bec-8550-6cf476b882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7F2288-13FF-41EB-8448-B23099BB53E7}">
  <ds:schemaRefs>
    <ds:schemaRef ds:uri="http://schemas.microsoft.com/sharepoint/v3/contenttype/forms"/>
  </ds:schemaRefs>
</ds:datastoreItem>
</file>

<file path=customXml/itemProps3.xml><?xml version="1.0" encoding="utf-8"?>
<ds:datastoreItem xmlns:ds="http://schemas.openxmlformats.org/officeDocument/2006/customXml" ds:itemID="{C1FA225D-25F6-4AED-8BD5-9A419D5D056F}">
  <ds:schemaRefs>
    <ds:schemaRef ds:uri="http://purl.org/dc/terms/"/>
    <ds:schemaRef ds:uri="5e4746fc-6ced-4d88-ab6d-a577345cfe0f"/>
    <ds:schemaRef ds:uri="http://www.w3.org/XML/1998/namespace"/>
    <ds:schemaRef ds:uri="6e9955d7-2283-4bec-8550-6cf476b882e3"/>
    <ds:schemaRef ds:uri="http://schemas.microsoft.com/office/2006/metadata/propertie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1456</TotalTime>
  <Words>1607</Words>
  <Application>Microsoft Office PowerPoint</Application>
  <PresentationFormat>Široki zaslon</PresentationFormat>
  <Paragraphs>228</Paragraphs>
  <Slides>14</Slides>
  <Notes>10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14</vt:i4>
      </vt:variant>
    </vt:vector>
  </HeadingPairs>
  <TitlesOfParts>
    <vt:vector size="20" baseType="lpstr">
      <vt:lpstr>Arial</vt:lpstr>
      <vt:lpstr>Arial Narrow</vt:lpstr>
      <vt:lpstr>Calibri</vt:lpstr>
      <vt:lpstr>Calibri Light</vt:lpstr>
      <vt:lpstr>Courier New</vt:lpstr>
      <vt:lpstr>Tema sustava Office</vt:lpstr>
      <vt:lpstr>PowerPoint prezentacija</vt:lpstr>
      <vt:lpstr>PowerPoint prezentacija</vt:lpstr>
      <vt:lpstr>Potencijali i prednosti sektora</vt:lpstr>
      <vt:lpstr>Strateški ciljevi</vt:lpstr>
      <vt:lpstr>Perspektiva poljoprivredne politike  RH u razdoblju 2021. – 2027.</vt:lpstr>
      <vt:lpstr>Sredstva ZPP-a za RH 2023. - 2027. (mil. EUR)</vt:lpstr>
      <vt:lpstr>Istraživanje: Tehnologije koje će oblikovati budućnost ruralnih krajeva do 2040. </vt:lpstr>
      <vt:lpstr>Digitalna transformacija poljoprivrede u Hrvatskoj</vt:lpstr>
      <vt:lpstr>Program ruralnog razvoja 2014. – 2022. – Mjera 4</vt:lpstr>
      <vt:lpstr>Program ruralnog razvoja 2014. – 2022. – Mjera 16</vt:lpstr>
      <vt:lpstr>Strateški plan Zajedničke poljoprivredne politike 2023. – 2027.</vt:lpstr>
      <vt:lpstr>Strateški plan Zajedničke poljoprivredne politike 2023. – 2027.</vt:lpstr>
      <vt:lpstr>Slijedeći koraci – poticanje digitalne tranzicije i inovacija u poljoprivredi</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Preraspodjela izravnih plaćanja - analiza scenarija</dc:title>
  <dc:creator>Franka Vojnović</dc:creator>
  <cp:lastModifiedBy>Ana Željezić Ramqaj</cp:lastModifiedBy>
  <cp:revision>68</cp:revision>
  <dcterms:created xsi:type="dcterms:W3CDTF">2020-11-08T21:44:13Z</dcterms:created>
  <dcterms:modified xsi:type="dcterms:W3CDTF">2022-04-11T09:43:01Z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0x0101009F163B3D546FAE4BB6499E8027079DD4</vt:lpwstr>
  </property>
</Properties>
</file>